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Calibri" panose="020F0502020204030204" pitchFamily="34" charset="0"/>
      <p:regular r:id="rId11"/>
      <p:bold r:id="rId12"/>
      <p:italic r:id="rId13"/>
      <p:boldItalic r:id="rId14"/>
    </p:embeddedFont>
    <p:embeddedFont>
      <p:font typeface="Canva Sans" panose="020B0604020202020204" charset="0"/>
      <p:regular r:id="rId15"/>
    </p:embeddedFont>
    <p:embeddedFont>
      <p:font typeface="Canva Sans Bold" panose="020B0604020202020204" charset="0"/>
      <p:regular r:id="rId16"/>
    </p:embeddedFont>
    <p:embeddedFont>
      <p:font typeface="Open Sans" panose="020B0604020202020204" charset="0"/>
      <p:regular r:id="rId17"/>
    </p:embeddedFont>
    <p:embeddedFont>
      <p:font typeface="Open Sans Bold" panose="020B0604020202020204" charset="0"/>
      <p:regular r:id="rId18"/>
    </p:embeddedFont>
    <p:embeddedFont>
      <p:font typeface="Poppins" panose="020B0604020202020204" charset="0"/>
      <p:regular r:id="rId19"/>
    </p:embeddedFont>
    <p:embeddedFont>
      <p:font typeface="Poppins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2" d="100"/>
          <a:sy n="72" d="100"/>
        </p:scale>
        <p:origin x="65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png>
</file>

<file path=ppt/media/image2.svg>
</file>

<file path=ppt/media/image3.png>
</file>

<file path=ppt/media/image4.png>
</file>

<file path=ppt/media/image5.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2D0727">
                <a:alpha val="100000"/>
              </a:srgbClr>
            </a:gs>
            <a:gs pos="100000">
              <a:srgbClr val="0C0822">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535713" y="414823"/>
            <a:ext cx="342616" cy="359616"/>
          </a:xfrm>
          <a:custGeom>
            <a:avLst/>
            <a:gdLst/>
            <a:ahLst/>
            <a:cxnLst/>
            <a:rect l="l" t="t" r="r" b="b"/>
            <a:pathLst>
              <a:path w="342616" h="359616">
                <a:moveTo>
                  <a:pt x="0" y="0"/>
                </a:moveTo>
                <a:lnTo>
                  <a:pt x="342616" y="0"/>
                </a:lnTo>
                <a:lnTo>
                  <a:pt x="342616" y="359616"/>
                </a:lnTo>
                <a:lnTo>
                  <a:pt x="0" y="359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18153377" y="7727913"/>
            <a:ext cx="290192" cy="1530387"/>
            <a:chOff x="0" y="0"/>
            <a:chExt cx="294878" cy="1555103"/>
          </a:xfrm>
        </p:grpSpPr>
        <p:sp>
          <p:nvSpPr>
            <p:cNvPr id="10" name="Freeform 10"/>
            <p:cNvSpPr/>
            <p:nvPr/>
          </p:nvSpPr>
          <p:spPr>
            <a:xfrm>
              <a:off x="0" y="0"/>
              <a:ext cx="294878" cy="1555103"/>
            </a:xfrm>
            <a:custGeom>
              <a:avLst/>
              <a:gdLst/>
              <a:ahLst/>
              <a:cxnLst/>
              <a:rect l="l" t="t" r="r" b="b"/>
              <a:pathLst>
                <a:path w="294878" h="1555103">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1">
              <a:gsLst>
                <a:gs pos="0">
                  <a:srgbClr val="FF00E6">
                    <a:alpha val="100000"/>
                  </a:srgbClr>
                </a:gs>
                <a:gs pos="100000">
                  <a:srgbClr val="60057F">
                    <a:alpha val="100000"/>
                  </a:srgbClr>
                </a:gs>
              </a:gsLst>
              <a:lin ang="2700000"/>
            </a:gradFill>
          </p:spPr>
        </p:sp>
        <p:sp>
          <p:nvSpPr>
            <p:cNvPr id="11" name="TextBox 11"/>
            <p:cNvSpPr txBox="1"/>
            <p:nvPr/>
          </p:nvSpPr>
          <p:spPr>
            <a:xfrm>
              <a:off x="0" y="-38100"/>
              <a:ext cx="294878" cy="1593203"/>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011679" y="489099"/>
            <a:ext cx="1633768" cy="259715"/>
          </a:xfrm>
          <a:prstGeom prst="rect">
            <a:avLst/>
          </a:prstGeom>
        </p:spPr>
        <p:txBody>
          <a:bodyPr lIns="0" tIns="0" rIns="0" bIns="0" rtlCol="0" anchor="t">
            <a:spAutoFit/>
          </a:bodyPr>
          <a:lstStyle/>
          <a:p>
            <a:pPr algn="l">
              <a:lnSpc>
                <a:spcPts val="1960"/>
              </a:lnSpc>
              <a:spcBef>
                <a:spcPct val="0"/>
              </a:spcBef>
            </a:pPr>
            <a:r>
              <a:rPr lang="en-US" sz="1400" b="1">
                <a:solidFill>
                  <a:srgbClr val="FF00E6"/>
                </a:solidFill>
                <a:latin typeface="Poppins Bold"/>
                <a:ea typeface="Poppins Bold"/>
                <a:cs typeface="Poppins Bold"/>
                <a:sym typeface="Poppins Bold"/>
              </a:rPr>
              <a:t>projet 1</a:t>
            </a:r>
          </a:p>
        </p:txBody>
      </p:sp>
      <p:sp>
        <p:nvSpPr>
          <p:cNvPr id="13" name="TextBox 13"/>
          <p:cNvSpPr txBox="1"/>
          <p:nvPr/>
        </p:nvSpPr>
        <p:spPr>
          <a:xfrm>
            <a:off x="15940842" y="508149"/>
            <a:ext cx="978460"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Contact</a:t>
            </a:r>
          </a:p>
        </p:txBody>
      </p:sp>
      <p:sp>
        <p:nvSpPr>
          <p:cNvPr id="14" name="TextBox 14"/>
          <p:cNvSpPr txBox="1"/>
          <p:nvPr/>
        </p:nvSpPr>
        <p:spPr>
          <a:xfrm>
            <a:off x="14385046" y="508149"/>
            <a:ext cx="1060497"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About Us</a:t>
            </a:r>
          </a:p>
        </p:txBody>
      </p:sp>
      <p:sp>
        <p:nvSpPr>
          <p:cNvPr id="15" name="TextBox 15"/>
          <p:cNvSpPr txBox="1"/>
          <p:nvPr/>
        </p:nvSpPr>
        <p:spPr>
          <a:xfrm>
            <a:off x="13154289" y="508149"/>
            <a:ext cx="735456"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Service</a:t>
            </a:r>
          </a:p>
        </p:txBody>
      </p:sp>
      <p:sp>
        <p:nvSpPr>
          <p:cNvPr id="16" name="TextBox 16"/>
          <p:cNvSpPr txBox="1"/>
          <p:nvPr/>
        </p:nvSpPr>
        <p:spPr>
          <a:xfrm>
            <a:off x="11898530" y="508149"/>
            <a:ext cx="809760"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Home</a:t>
            </a:r>
          </a:p>
        </p:txBody>
      </p:sp>
      <p:sp>
        <p:nvSpPr>
          <p:cNvPr id="17" name="TextBox 17"/>
          <p:cNvSpPr txBox="1"/>
          <p:nvPr/>
        </p:nvSpPr>
        <p:spPr>
          <a:xfrm>
            <a:off x="2941544" y="647700"/>
            <a:ext cx="13286694" cy="7101160"/>
          </a:xfrm>
          <a:prstGeom prst="rect">
            <a:avLst/>
          </a:prstGeom>
        </p:spPr>
        <p:txBody>
          <a:bodyPr lIns="0" tIns="0" rIns="0" bIns="0" rtlCol="0" anchor="t">
            <a:spAutoFit/>
          </a:bodyPr>
          <a:lstStyle/>
          <a:p>
            <a:pPr algn="l">
              <a:lnSpc>
                <a:spcPts val="18530"/>
              </a:lnSpc>
              <a:spcBef>
                <a:spcPct val="0"/>
              </a:spcBef>
            </a:pPr>
            <a:r>
              <a:rPr lang="en-US" sz="13235" b="1">
                <a:solidFill>
                  <a:srgbClr val="FF00E6"/>
                </a:solidFill>
                <a:latin typeface="Poppins Bold"/>
                <a:ea typeface="Poppins Bold"/>
                <a:cs typeface="Poppins Bold"/>
                <a:sym typeface="Poppins Bold"/>
              </a:rPr>
              <a:t>Convertisseur de bases numériques</a:t>
            </a:r>
          </a:p>
        </p:txBody>
      </p:sp>
      <p:grpSp>
        <p:nvGrpSpPr>
          <p:cNvPr id="18" name="Group 18"/>
          <p:cNvGrpSpPr/>
          <p:nvPr/>
        </p:nvGrpSpPr>
        <p:grpSpPr>
          <a:xfrm>
            <a:off x="6064386" y="8382227"/>
            <a:ext cx="4780043" cy="739073"/>
            <a:chOff x="0" y="0"/>
            <a:chExt cx="4857239" cy="751008"/>
          </a:xfrm>
        </p:grpSpPr>
        <p:sp>
          <p:nvSpPr>
            <p:cNvPr id="19" name="Freeform 19"/>
            <p:cNvSpPr/>
            <p:nvPr/>
          </p:nvSpPr>
          <p:spPr>
            <a:xfrm>
              <a:off x="0" y="0"/>
              <a:ext cx="4857239" cy="751008"/>
            </a:xfrm>
            <a:custGeom>
              <a:avLst/>
              <a:gdLst/>
              <a:ahLst/>
              <a:cxnLst/>
              <a:rect l="l" t="t" r="r" b="b"/>
              <a:pathLst>
                <a:path w="4857239" h="751008">
                  <a:moveTo>
                    <a:pt x="161963" y="0"/>
                  </a:moveTo>
                  <a:lnTo>
                    <a:pt x="4695276" y="0"/>
                  </a:lnTo>
                  <a:cubicBezTo>
                    <a:pt x="4738231" y="0"/>
                    <a:pt x="4779427" y="17064"/>
                    <a:pt x="4809801" y="47438"/>
                  </a:cubicBezTo>
                  <a:cubicBezTo>
                    <a:pt x="4840175" y="77812"/>
                    <a:pt x="4857239" y="119008"/>
                    <a:pt x="4857239" y="161963"/>
                  </a:cubicBezTo>
                  <a:lnTo>
                    <a:pt x="4857239" y="589045"/>
                  </a:lnTo>
                  <a:cubicBezTo>
                    <a:pt x="4857239" y="632000"/>
                    <a:pt x="4840175" y="673196"/>
                    <a:pt x="4809801" y="703570"/>
                  </a:cubicBezTo>
                  <a:cubicBezTo>
                    <a:pt x="4779427" y="733944"/>
                    <a:pt x="4738231" y="751008"/>
                    <a:pt x="4695276" y="751008"/>
                  </a:cubicBezTo>
                  <a:lnTo>
                    <a:pt x="161963" y="751008"/>
                  </a:lnTo>
                  <a:cubicBezTo>
                    <a:pt x="119008" y="751008"/>
                    <a:pt x="77812" y="733944"/>
                    <a:pt x="47438" y="703570"/>
                  </a:cubicBezTo>
                  <a:cubicBezTo>
                    <a:pt x="17064" y="673196"/>
                    <a:pt x="0" y="632000"/>
                    <a:pt x="0" y="589045"/>
                  </a:cubicBezTo>
                  <a:lnTo>
                    <a:pt x="0" y="161963"/>
                  </a:lnTo>
                  <a:cubicBezTo>
                    <a:pt x="0" y="119008"/>
                    <a:pt x="17064" y="77812"/>
                    <a:pt x="47438" y="47438"/>
                  </a:cubicBezTo>
                  <a:cubicBezTo>
                    <a:pt x="77812" y="17064"/>
                    <a:pt x="119008" y="0"/>
                    <a:pt x="161963" y="0"/>
                  </a:cubicBezTo>
                  <a:close/>
                </a:path>
              </a:pathLst>
            </a:custGeom>
            <a:gradFill rotWithShape="1">
              <a:gsLst>
                <a:gs pos="0">
                  <a:srgbClr val="FF00E6">
                    <a:alpha val="100000"/>
                  </a:srgbClr>
                </a:gs>
                <a:gs pos="100000">
                  <a:srgbClr val="60057F">
                    <a:alpha val="100000"/>
                  </a:srgbClr>
                </a:gs>
              </a:gsLst>
              <a:lin ang="2700000"/>
            </a:gradFill>
          </p:spPr>
        </p:sp>
        <p:sp>
          <p:nvSpPr>
            <p:cNvPr id="20" name="TextBox 20"/>
            <p:cNvSpPr txBox="1"/>
            <p:nvPr/>
          </p:nvSpPr>
          <p:spPr>
            <a:xfrm>
              <a:off x="0" y="-38100"/>
              <a:ext cx="4857239" cy="789108"/>
            </a:xfrm>
            <a:prstGeom prst="rect">
              <a:avLst/>
            </a:prstGeom>
          </p:spPr>
          <p:txBody>
            <a:bodyPr lIns="50800" tIns="50800" rIns="50800" bIns="50800" rtlCol="0" anchor="ctr"/>
            <a:lstStyle/>
            <a:p>
              <a:pPr algn="ctr">
                <a:lnSpc>
                  <a:spcPts val="2659"/>
                </a:lnSpc>
              </a:pPr>
              <a:endParaRPr/>
            </a:p>
          </p:txBody>
        </p:sp>
      </p:grpSp>
      <p:sp>
        <p:nvSpPr>
          <p:cNvPr id="21" name="TextBox 21"/>
          <p:cNvSpPr txBox="1"/>
          <p:nvPr/>
        </p:nvSpPr>
        <p:spPr>
          <a:xfrm>
            <a:off x="6245084" y="8448234"/>
            <a:ext cx="4418648" cy="268984"/>
          </a:xfrm>
          <a:prstGeom prst="rect">
            <a:avLst/>
          </a:prstGeom>
        </p:spPr>
        <p:txBody>
          <a:bodyPr lIns="0" tIns="0" rIns="0" bIns="0" rtlCol="0" anchor="t">
            <a:spAutoFit/>
          </a:bodyPr>
          <a:lstStyle/>
          <a:p>
            <a:pPr algn="ctr">
              <a:lnSpc>
                <a:spcPts val="2239"/>
              </a:lnSpc>
              <a:spcBef>
                <a:spcPct val="0"/>
              </a:spcBef>
            </a:pPr>
            <a:r>
              <a:rPr lang="en-US" sz="1599" spc="454" dirty="0">
                <a:solidFill>
                  <a:srgbClr val="FFFFFF"/>
                </a:solidFill>
                <a:latin typeface="Poppins"/>
                <a:ea typeface="Poppins"/>
                <a:cs typeface="Poppins"/>
                <a:sym typeface="Poppins"/>
              </a:rPr>
              <a:t>PAR AUGUSTIN, TRISTAN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2D0727">
                <a:alpha val="100000"/>
              </a:srgbClr>
            </a:gs>
            <a:gs pos="100000">
              <a:srgbClr val="0C0822">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p:cNvSpPr txBox="1"/>
          <p:nvPr/>
        </p:nvSpPr>
        <p:spPr>
          <a:xfrm>
            <a:off x="15940842" y="508149"/>
            <a:ext cx="978460"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Contact</a:t>
            </a:r>
          </a:p>
        </p:txBody>
      </p:sp>
      <p:sp>
        <p:nvSpPr>
          <p:cNvPr id="9" name="TextBox 9"/>
          <p:cNvSpPr txBox="1"/>
          <p:nvPr/>
        </p:nvSpPr>
        <p:spPr>
          <a:xfrm>
            <a:off x="14385046" y="508149"/>
            <a:ext cx="1060497"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About Us</a:t>
            </a:r>
          </a:p>
        </p:txBody>
      </p:sp>
      <p:sp>
        <p:nvSpPr>
          <p:cNvPr id="10" name="TextBox 10"/>
          <p:cNvSpPr txBox="1"/>
          <p:nvPr/>
        </p:nvSpPr>
        <p:spPr>
          <a:xfrm>
            <a:off x="13154289" y="508149"/>
            <a:ext cx="735456"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Service</a:t>
            </a:r>
          </a:p>
        </p:txBody>
      </p:sp>
      <p:sp>
        <p:nvSpPr>
          <p:cNvPr id="11" name="TextBox 11"/>
          <p:cNvSpPr txBox="1"/>
          <p:nvPr/>
        </p:nvSpPr>
        <p:spPr>
          <a:xfrm>
            <a:off x="11898530" y="508149"/>
            <a:ext cx="809760"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Home</a:t>
            </a:r>
          </a:p>
        </p:txBody>
      </p:sp>
      <p:sp>
        <p:nvSpPr>
          <p:cNvPr id="12" name="TextBox 12"/>
          <p:cNvSpPr txBox="1"/>
          <p:nvPr/>
        </p:nvSpPr>
        <p:spPr>
          <a:xfrm>
            <a:off x="6652539" y="1662083"/>
            <a:ext cx="4982921" cy="1408027"/>
          </a:xfrm>
          <a:prstGeom prst="rect">
            <a:avLst/>
          </a:prstGeom>
        </p:spPr>
        <p:txBody>
          <a:bodyPr lIns="0" tIns="0" rIns="0" bIns="0" rtlCol="0" anchor="t">
            <a:spAutoFit/>
          </a:bodyPr>
          <a:lstStyle/>
          <a:p>
            <a:pPr algn="l">
              <a:lnSpc>
                <a:spcPts val="5336"/>
              </a:lnSpc>
            </a:pPr>
            <a:r>
              <a:rPr lang="en-US" sz="4560" b="1">
                <a:solidFill>
                  <a:srgbClr val="FFFFFF"/>
                </a:solidFill>
                <a:latin typeface="Poppins Bold"/>
                <a:ea typeface="Poppins Bold"/>
                <a:cs typeface="Poppins Bold"/>
                <a:sym typeface="Poppins Bold"/>
              </a:rPr>
              <a:t>Que fait ce programme ?</a:t>
            </a:r>
          </a:p>
        </p:txBody>
      </p:sp>
      <p:grpSp>
        <p:nvGrpSpPr>
          <p:cNvPr id="13" name="Group 13"/>
          <p:cNvGrpSpPr/>
          <p:nvPr/>
        </p:nvGrpSpPr>
        <p:grpSpPr>
          <a:xfrm>
            <a:off x="6441030" y="4307236"/>
            <a:ext cx="5405940" cy="3595285"/>
            <a:chOff x="0" y="0"/>
            <a:chExt cx="1106517" cy="735902"/>
          </a:xfrm>
        </p:grpSpPr>
        <p:sp>
          <p:nvSpPr>
            <p:cNvPr id="14" name="Freeform 14"/>
            <p:cNvSpPr/>
            <p:nvPr/>
          </p:nvSpPr>
          <p:spPr>
            <a:xfrm>
              <a:off x="0" y="0"/>
              <a:ext cx="1106517" cy="735902"/>
            </a:xfrm>
            <a:custGeom>
              <a:avLst/>
              <a:gdLst/>
              <a:ahLst/>
              <a:cxnLst/>
              <a:rect l="l" t="t" r="r" b="b"/>
              <a:pathLst>
                <a:path w="1106517" h="735902">
                  <a:moveTo>
                    <a:pt x="71606" y="0"/>
                  </a:moveTo>
                  <a:lnTo>
                    <a:pt x="1034911" y="0"/>
                  </a:lnTo>
                  <a:cubicBezTo>
                    <a:pt x="1053902" y="0"/>
                    <a:pt x="1072115" y="7544"/>
                    <a:pt x="1085544" y="20973"/>
                  </a:cubicBezTo>
                  <a:cubicBezTo>
                    <a:pt x="1098973" y="34401"/>
                    <a:pt x="1106517" y="52615"/>
                    <a:pt x="1106517" y="71606"/>
                  </a:cubicBezTo>
                  <a:lnTo>
                    <a:pt x="1106517" y="664297"/>
                  </a:lnTo>
                  <a:cubicBezTo>
                    <a:pt x="1106517" y="703843"/>
                    <a:pt x="1074458" y="735902"/>
                    <a:pt x="1034911" y="735902"/>
                  </a:cubicBezTo>
                  <a:lnTo>
                    <a:pt x="71606" y="735902"/>
                  </a:lnTo>
                  <a:cubicBezTo>
                    <a:pt x="52615" y="735902"/>
                    <a:pt x="34401" y="728358"/>
                    <a:pt x="20973" y="714930"/>
                  </a:cubicBezTo>
                  <a:cubicBezTo>
                    <a:pt x="7544" y="701501"/>
                    <a:pt x="0" y="683288"/>
                    <a:pt x="0" y="664297"/>
                  </a:cubicBezTo>
                  <a:lnTo>
                    <a:pt x="0" y="71606"/>
                  </a:lnTo>
                  <a:cubicBezTo>
                    <a:pt x="0" y="52615"/>
                    <a:pt x="7544" y="34401"/>
                    <a:pt x="20973" y="20973"/>
                  </a:cubicBezTo>
                  <a:cubicBezTo>
                    <a:pt x="34401" y="7544"/>
                    <a:pt x="52615" y="0"/>
                    <a:pt x="71606" y="0"/>
                  </a:cubicBezTo>
                  <a:close/>
                </a:path>
              </a:pathLst>
            </a:custGeom>
            <a:gradFill rotWithShape="1">
              <a:gsLst>
                <a:gs pos="0">
                  <a:srgbClr val="FF00E6">
                    <a:alpha val="100000"/>
                  </a:srgbClr>
                </a:gs>
                <a:gs pos="100000">
                  <a:srgbClr val="60057F">
                    <a:alpha val="100000"/>
                  </a:srgbClr>
                </a:gs>
              </a:gsLst>
              <a:lin ang="2700000"/>
            </a:gradFill>
          </p:spPr>
        </p:sp>
        <p:sp>
          <p:nvSpPr>
            <p:cNvPr id="15" name="TextBox 15"/>
            <p:cNvSpPr txBox="1"/>
            <p:nvPr/>
          </p:nvSpPr>
          <p:spPr>
            <a:xfrm>
              <a:off x="0" y="-38100"/>
              <a:ext cx="1106517" cy="774002"/>
            </a:xfrm>
            <a:prstGeom prst="rect">
              <a:avLst/>
            </a:prstGeom>
          </p:spPr>
          <p:txBody>
            <a:bodyPr lIns="47086" tIns="47086" rIns="47086" bIns="47086" rtlCol="0" anchor="ctr"/>
            <a:lstStyle/>
            <a:p>
              <a:pPr algn="ctr">
                <a:lnSpc>
                  <a:spcPts val="2659"/>
                </a:lnSpc>
              </a:pPr>
              <a:endParaRPr/>
            </a:p>
          </p:txBody>
        </p:sp>
      </p:grpSp>
      <p:sp>
        <p:nvSpPr>
          <p:cNvPr id="16" name="TextBox 16"/>
          <p:cNvSpPr txBox="1"/>
          <p:nvPr/>
        </p:nvSpPr>
        <p:spPr>
          <a:xfrm>
            <a:off x="5631627" y="4754467"/>
            <a:ext cx="7024745" cy="2288357"/>
          </a:xfrm>
          <a:prstGeom prst="rect">
            <a:avLst/>
          </a:prstGeom>
        </p:spPr>
        <p:txBody>
          <a:bodyPr lIns="0" tIns="0" rIns="0" bIns="0" rtlCol="0" anchor="t">
            <a:spAutoFit/>
          </a:bodyPr>
          <a:lstStyle/>
          <a:p>
            <a:pPr algn="ctr">
              <a:lnSpc>
                <a:spcPts val="6122"/>
              </a:lnSpc>
              <a:spcBef>
                <a:spcPct val="0"/>
              </a:spcBef>
            </a:pPr>
            <a:r>
              <a:rPr lang="en-US" sz="4373" b="1">
                <a:solidFill>
                  <a:srgbClr val="FFFFFF"/>
                </a:solidFill>
                <a:latin typeface="Canva Sans Bold"/>
                <a:ea typeface="Canva Sans Bold"/>
                <a:cs typeface="Canva Sans Bold"/>
                <a:sym typeface="Canva Sans Bold"/>
              </a:rPr>
              <a:t>Conversions entre binaire, décimal et hexadécimal</a:t>
            </a:r>
          </a:p>
        </p:txBody>
      </p:sp>
      <p:grpSp>
        <p:nvGrpSpPr>
          <p:cNvPr id="17" name="Group 17"/>
          <p:cNvGrpSpPr/>
          <p:nvPr/>
        </p:nvGrpSpPr>
        <p:grpSpPr>
          <a:xfrm>
            <a:off x="12596250" y="4269757"/>
            <a:ext cx="5405940" cy="3595285"/>
            <a:chOff x="0" y="0"/>
            <a:chExt cx="1106517" cy="735902"/>
          </a:xfrm>
        </p:grpSpPr>
        <p:sp>
          <p:nvSpPr>
            <p:cNvPr id="18" name="Freeform 18"/>
            <p:cNvSpPr/>
            <p:nvPr/>
          </p:nvSpPr>
          <p:spPr>
            <a:xfrm>
              <a:off x="0" y="0"/>
              <a:ext cx="1106517" cy="735902"/>
            </a:xfrm>
            <a:custGeom>
              <a:avLst/>
              <a:gdLst/>
              <a:ahLst/>
              <a:cxnLst/>
              <a:rect l="l" t="t" r="r" b="b"/>
              <a:pathLst>
                <a:path w="1106517" h="735902">
                  <a:moveTo>
                    <a:pt x="71606" y="0"/>
                  </a:moveTo>
                  <a:lnTo>
                    <a:pt x="1034911" y="0"/>
                  </a:lnTo>
                  <a:cubicBezTo>
                    <a:pt x="1053902" y="0"/>
                    <a:pt x="1072115" y="7544"/>
                    <a:pt x="1085544" y="20973"/>
                  </a:cubicBezTo>
                  <a:cubicBezTo>
                    <a:pt x="1098973" y="34401"/>
                    <a:pt x="1106517" y="52615"/>
                    <a:pt x="1106517" y="71606"/>
                  </a:cubicBezTo>
                  <a:lnTo>
                    <a:pt x="1106517" y="664297"/>
                  </a:lnTo>
                  <a:cubicBezTo>
                    <a:pt x="1106517" y="703843"/>
                    <a:pt x="1074458" y="735902"/>
                    <a:pt x="1034911" y="735902"/>
                  </a:cubicBezTo>
                  <a:lnTo>
                    <a:pt x="71606" y="735902"/>
                  </a:lnTo>
                  <a:cubicBezTo>
                    <a:pt x="52615" y="735902"/>
                    <a:pt x="34401" y="728358"/>
                    <a:pt x="20973" y="714930"/>
                  </a:cubicBezTo>
                  <a:cubicBezTo>
                    <a:pt x="7544" y="701501"/>
                    <a:pt x="0" y="683288"/>
                    <a:pt x="0" y="664297"/>
                  </a:cubicBezTo>
                  <a:lnTo>
                    <a:pt x="0" y="71606"/>
                  </a:lnTo>
                  <a:cubicBezTo>
                    <a:pt x="0" y="52615"/>
                    <a:pt x="7544" y="34401"/>
                    <a:pt x="20973" y="20973"/>
                  </a:cubicBezTo>
                  <a:cubicBezTo>
                    <a:pt x="34401" y="7544"/>
                    <a:pt x="52615" y="0"/>
                    <a:pt x="71606" y="0"/>
                  </a:cubicBezTo>
                  <a:close/>
                </a:path>
              </a:pathLst>
            </a:custGeom>
            <a:gradFill rotWithShape="1">
              <a:gsLst>
                <a:gs pos="0">
                  <a:srgbClr val="FF00E6">
                    <a:alpha val="100000"/>
                  </a:srgbClr>
                </a:gs>
                <a:gs pos="100000">
                  <a:srgbClr val="60057F">
                    <a:alpha val="100000"/>
                  </a:srgbClr>
                </a:gs>
              </a:gsLst>
              <a:lin ang="2700000"/>
            </a:gradFill>
          </p:spPr>
        </p:sp>
        <p:sp>
          <p:nvSpPr>
            <p:cNvPr id="19" name="TextBox 19"/>
            <p:cNvSpPr txBox="1"/>
            <p:nvPr/>
          </p:nvSpPr>
          <p:spPr>
            <a:xfrm>
              <a:off x="0" y="-38100"/>
              <a:ext cx="1106517" cy="774002"/>
            </a:xfrm>
            <a:prstGeom prst="rect">
              <a:avLst/>
            </a:prstGeom>
          </p:spPr>
          <p:txBody>
            <a:bodyPr lIns="47086" tIns="47086" rIns="47086" bIns="47086" rtlCol="0" anchor="ctr"/>
            <a:lstStyle/>
            <a:p>
              <a:pPr algn="ctr">
                <a:lnSpc>
                  <a:spcPts val="2659"/>
                </a:lnSpc>
              </a:pPr>
              <a:endParaRPr/>
            </a:p>
          </p:txBody>
        </p:sp>
      </p:grpSp>
      <p:grpSp>
        <p:nvGrpSpPr>
          <p:cNvPr id="20" name="Group 20"/>
          <p:cNvGrpSpPr/>
          <p:nvPr/>
        </p:nvGrpSpPr>
        <p:grpSpPr>
          <a:xfrm>
            <a:off x="225688" y="4269757"/>
            <a:ext cx="5405940" cy="3595285"/>
            <a:chOff x="0" y="0"/>
            <a:chExt cx="1106517" cy="735902"/>
          </a:xfrm>
        </p:grpSpPr>
        <p:sp>
          <p:nvSpPr>
            <p:cNvPr id="21" name="Freeform 21"/>
            <p:cNvSpPr/>
            <p:nvPr/>
          </p:nvSpPr>
          <p:spPr>
            <a:xfrm>
              <a:off x="0" y="0"/>
              <a:ext cx="1106517" cy="735902"/>
            </a:xfrm>
            <a:custGeom>
              <a:avLst/>
              <a:gdLst/>
              <a:ahLst/>
              <a:cxnLst/>
              <a:rect l="l" t="t" r="r" b="b"/>
              <a:pathLst>
                <a:path w="1106517" h="735902">
                  <a:moveTo>
                    <a:pt x="71606" y="0"/>
                  </a:moveTo>
                  <a:lnTo>
                    <a:pt x="1034911" y="0"/>
                  </a:lnTo>
                  <a:cubicBezTo>
                    <a:pt x="1053902" y="0"/>
                    <a:pt x="1072115" y="7544"/>
                    <a:pt x="1085544" y="20973"/>
                  </a:cubicBezTo>
                  <a:cubicBezTo>
                    <a:pt x="1098973" y="34401"/>
                    <a:pt x="1106517" y="52615"/>
                    <a:pt x="1106517" y="71606"/>
                  </a:cubicBezTo>
                  <a:lnTo>
                    <a:pt x="1106517" y="664297"/>
                  </a:lnTo>
                  <a:cubicBezTo>
                    <a:pt x="1106517" y="703843"/>
                    <a:pt x="1074458" y="735902"/>
                    <a:pt x="1034911" y="735902"/>
                  </a:cubicBezTo>
                  <a:lnTo>
                    <a:pt x="71606" y="735902"/>
                  </a:lnTo>
                  <a:cubicBezTo>
                    <a:pt x="52615" y="735902"/>
                    <a:pt x="34401" y="728358"/>
                    <a:pt x="20973" y="714930"/>
                  </a:cubicBezTo>
                  <a:cubicBezTo>
                    <a:pt x="7544" y="701501"/>
                    <a:pt x="0" y="683288"/>
                    <a:pt x="0" y="664297"/>
                  </a:cubicBezTo>
                  <a:lnTo>
                    <a:pt x="0" y="71606"/>
                  </a:lnTo>
                  <a:cubicBezTo>
                    <a:pt x="0" y="52615"/>
                    <a:pt x="7544" y="34401"/>
                    <a:pt x="20973" y="20973"/>
                  </a:cubicBezTo>
                  <a:cubicBezTo>
                    <a:pt x="34401" y="7544"/>
                    <a:pt x="52615" y="0"/>
                    <a:pt x="71606" y="0"/>
                  </a:cubicBezTo>
                  <a:close/>
                </a:path>
              </a:pathLst>
            </a:custGeom>
            <a:gradFill rotWithShape="1">
              <a:gsLst>
                <a:gs pos="0">
                  <a:srgbClr val="FF00E6">
                    <a:alpha val="100000"/>
                  </a:srgbClr>
                </a:gs>
                <a:gs pos="100000">
                  <a:srgbClr val="60057F">
                    <a:alpha val="100000"/>
                  </a:srgbClr>
                </a:gs>
              </a:gsLst>
              <a:lin ang="2700000"/>
            </a:gradFill>
          </p:spPr>
        </p:sp>
        <p:sp>
          <p:nvSpPr>
            <p:cNvPr id="22" name="TextBox 22"/>
            <p:cNvSpPr txBox="1"/>
            <p:nvPr/>
          </p:nvSpPr>
          <p:spPr>
            <a:xfrm>
              <a:off x="0" y="-38100"/>
              <a:ext cx="1106517" cy="774002"/>
            </a:xfrm>
            <a:prstGeom prst="rect">
              <a:avLst/>
            </a:prstGeom>
          </p:spPr>
          <p:txBody>
            <a:bodyPr lIns="47086" tIns="47086" rIns="47086" bIns="47086" rtlCol="0" anchor="ctr"/>
            <a:lstStyle/>
            <a:p>
              <a:pPr algn="ctr">
                <a:lnSpc>
                  <a:spcPts val="2659"/>
                </a:lnSpc>
              </a:pPr>
              <a:endParaRPr/>
            </a:p>
          </p:txBody>
        </p:sp>
      </p:grpSp>
      <p:sp>
        <p:nvSpPr>
          <p:cNvPr id="23" name="TextBox 23"/>
          <p:cNvSpPr txBox="1"/>
          <p:nvPr/>
        </p:nvSpPr>
        <p:spPr>
          <a:xfrm>
            <a:off x="117662" y="4559309"/>
            <a:ext cx="5394490" cy="2939981"/>
          </a:xfrm>
          <a:prstGeom prst="rect">
            <a:avLst/>
          </a:prstGeom>
        </p:spPr>
        <p:txBody>
          <a:bodyPr lIns="0" tIns="0" rIns="0" bIns="0" rtlCol="0" anchor="t">
            <a:spAutoFit/>
          </a:bodyPr>
          <a:lstStyle/>
          <a:p>
            <a:pPr algn="ctr">
              <a:lnSpc>
                <a:spcPts val="4701"/>
              </a:lnSpc>
              <a:spcBef>
                <a:spcPct val="0"/>
              </a:spcBef>
            </a:pPr>
            <a:r>
              <a:rPr lang="en-US" sz="3358" b="1">
                <a:solidFill>
                  <a:srgbClr val="FFFFFF"/>
                </a:solidFill>
                <a:latin typeface="Canva Sans Bold"/>
                <a:ea typeface="Canva Sans Bold"/>
                <a:cs typeface="Canva Sans Bold"/>
                <a:sym typeface="Canva Sans Bold"/>
              </a:rPr>
              <a:t>Vérifie le bon fonctionnement du processus et alerte l’utilisateur de manière claire en cas d’erreur</a:t>
            </a:r>
          </a:p>
        </p:txBody>
      </p:sp>
      <p:sp>
        <p:nvSpPr>
          <p:cNvPr id="24" name="TextBox 24"/>
          <p:cNvSpPr txBox="1"/>
          <p:nvPr/>
        </p:nvSpPr>
        <p:spPr>
          <a:xfrm>
            <a:off x="12543353" y="4849684"/>
            <a:ext cx="5511733" cy="2193140"/>
          </a:xfrm>
          <a:prstGeom prst="rect">
            <a:avLst/>
          </a:prstGeom>
        </p:spPr>
        <p:txBody>
          <a:bodyPr lIns="0" tIns="0" rIns="0" bIns="0" rtlCol="0" anchor="t">
            <a:spAutoFit/>
          </a:bodyPr>
          <a:lstStyle/>
          <a:p>
            <a:pPr algn="ctr">
              <a:lnSpc>
                <a:spcPts val="5910"/>
              </a:lnSpc>
              <a:spcBef>
                <a:spcPct val="0"/>
              </a:spcBef>
            </a:pPr>
            <a:r>
              <a:rPr lang="en-US" sz="4221" b="1">
                <a:solidFill>
                  <a:srgbClr val="FFFFFF"/>
                </a:solidFill>
                <a:latin typeface="Canva Sans Bold"/>
                <a:ea typeface="Canva Sans Bold"/>
                <a:cs typeface="Canva Sans Bold"/>
                <a:sym typeface="Canva Sans Bold"/>
              </a:rPr>
              <a:t>Console utilisateur claire et simple d’utilisation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2D0727">
                <a:alpha val="100000"/>
              </a:srgbClr>
            </a:gs>
            <a:gs pos="100000">
              <a:srgbClr val="0C0822">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535713" y="414823"/>
            <a:ext cx="342616" cy="359616"/>
          </a:xfrm>
          <a:custGeom>
            <a:avLst/>
            <a:gdLst/>
            <a:ahLst/>
            <a:cxnLst/>
            <a:rect l="l" t="t" r="r" b="b"/>
            <a:pathLst>
              <a:path w="342616" h="359616">
                <a:moveTo>
                  <a:pt x="0" y="0"/>
                </a:moveTo>
                <a:lnTo>
                  <a:pt x="342616" y="0"/>
                </a:lnTo>
                <a:lnTo>
                  <a:pt x="342616" y="359616"/>
                </a:lnTo>
                <a:lnTo>
                  <a:pt x="0" y="359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18153377" y="7727913"/>
            <a:ext cx="290192" cy="1530387"/>
            <a:chOff x="0" y="0"/>
            <a:chExt cx="294878" cy="1555103"/>
          </a:xfrm>
        </p:grpSpPr>
        <p:sp>
          <p:nvSpPr>
            <p:cNvPr id="10" name="Freeform 10"/>
            <p:cNvSpPr/>
            <p:nvPr/>
          </p:nvSpPr>
          <p:spPr>
            <a:xfrm>
              <a:off x="0" y="0"/>
              <a:ext cx="294878" cy="1555103"/>
            </a:xfrm>
            <a:custGeom>
              <a:avLst/>
              <a:gdLst/>
              <a:ahLst/>
              <a:cxnLst/>
              <a:rect l="l" t="t" r="r" b="b"/>
              <a:pathLst>
                <a:path w="294878" h="1555103">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1">
              <a:gsLst>
                <a:gs pos="0">
                  <a:srgbClr val="FF00E6">
                    <a:alpha val="100000"/>
                  </a:srgbClr>
                </a:gs>
                <a:gs pos="100000">
                  <a:srgbClr val="60057F">
                    <a:alpha val="100000"/>
                  </a:srgbClr>
                </a:gs>
              </a:gsLst>
              <a:lin ang="2700000"/>
            </a:gradFill>
          </p:spPr>
        </p:sp>
        <p:sp>
          <p:nvSpPr>
            <p:cNvPr id="11" name="TextBox 11"/>
            <p:cNvSpPr txBox="1"/>
            <p:nvPr/>
          </p:nvSpPr>
          <p:spPr>
            <a:xfrm>
              <a:off x="0" y="-38100"/>
              <a:ext cx="294878" cy="1593203"/>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5940842" y="508149"/>
            <a:ext cx="978460"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Contact</a:t>
            </a:r>
          </a:p>
        </p:txBody>
      </p:sp>
      <p:sp>
        <p:nvSpPr>
          <p:cNvPr id="13" name="TextBox 13"/>
          <p:cNvSpPr txBox="1"/>
          <p:nvPr/>
        </p:nvSpPr>
        <p:spPr>
          <a:xfrm>
            <a:off x="14385046" y="508149"/>
            <a:ext cx="1060497"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About Us</a:t>
            </a:r>
          </a:p>
        </p:txBody>
      </p:sp>
      <p:sp>
        <p:nvSpPr>
          <p:cNvPr id="14" name="TextBox 14"/>
          <p:cNvSpPr txBox="1"/>
          <p:nvPr/>
        </p:nvSpPr>
        <p:spPr>
          <a:xfrm>
            <a:off x="13154289" y="508149"/>
            <a:ext cx="735456"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Service</a:t>
            </a:r>
          </a:p>
        </p:txBody>
      </p:sp>
      <p:sp>
        <p:nvSpPr>
          <p:cNvPr id="15" name="TextBox 15"/>
          <p:cNvSpPr txBox="1"/>
          <p:nvPr/>
        </p:nvSpPr>
        <p:spPr>
          <a:xfrm>
            <a:off x="11898530" y="508149"/>
            <a:ext cx="809760" cy="207496"/>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Poppins"/>
                <a:ea typeface="Poppins"/>
                <a:cs typeface="Poppins"/>
                <a:sym typeface="Poppins"/>
              </a:rPr>
              <a:t>Home</a:t>
            </a:r>
          </a:p>
        </p:txBody>
      </p:sp>
      <p:sp>
        <p:nvSpPr>
          <p:cNvPr id="16" name="TextBox 16"/>
          <p:cNvSpPr txBox="1"/>
          <p:nvPr/>
        </p:nvSpPr>
        <p:spPr>
          <a:xfrm>
            <a:off x="6820065" y="1912514"/>
            <a:ext cx="5078465" cy="731752"/>
          </a:xfrm>
          <a:prstGeom prst="rect">
            <a:avLst/>
          </a:prstGeom>
        </p:spPr>
        <p:txBody>
          <a:bodyPr lIns="0" tIns="0" rIns="0" bIns="0" rtlCol="0" anchor="t">
            <a:spAutoFit/>
          </a:bodyPr>
          <a:lstStyle/>
          <a:p>
            <a:pPr algn="l">
              <a:lnSpc>
                <a:spcPts val="5336"/>
              </a:lnSpc>
            </a:pPr>
            <a:r>
              <a:rPr lang="en-US" sz="4560" b="1">
                <a:solidFill>
                  <a:srgbClr val="FFFFFF"/>
                </a:solidFill>
                <a:latin typeface="Poppins Bold"/>
                <a:ea typeface="Poppins Bold"/>
                <a:cs typeface="Poppins Bold"/>
                <a:sym typeface="Poppins Bold"/>
              </a:rPr>
              <a:t>Fonctionnement</a:t>
            </a:r>
          </a:p>
        </p:txBody>
      </p:sp>
      <p:grpSp>
        <p:nvGrpSpPr>
          <p:cNvPr id="17" name="Group 17"/>
          <p:cNvGrpSpPr/>
          <p:nvPr/>
        </p:nvGrpSpPr>
        <p:grpSpPr>
          <a:xfrm>
            <a:off x="718290" y="3333488"/>
            <a:ext cx="2220546" cy="222054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F00E6">
                    <a:alpha val="100000"/>
                  </a:srgbClr>
                </a:gs>
                <a:gs pos="100000">
                  <a:srgbClr val="60057F">
                    <a:alpha val="100000"/>
                  </a:srgbClr>
                </a:gs>
              </a:gsLst>
              <a:lin ang="2700000"/>
            </a:gradFill>
          </p:spPr>
        </p:sp>
        <p:sp>
          <p:nvSpPr>
            <p:cNvPr id="19" name="TextBox 19"/>
            <p:cNvSpPr txBox="1"/>
            <p:nvPr/>
          </p:nvSpPr>
          <p:spPr>
            <a:xfrm>
              <a:off x="76200" y="28575"/>
              <a:ext cx="660400" cy="708025"/>
            </a:xfrm>
            <a:prstGeom prst="rect">
              <a:avLst/>
            </a:prstGeom>
          </p:spPr>
          <p:txBody>
            <a:bodyPr lIns="50800" tIns="50800" rIns="50800" bIns="50800" rtlCol="0" anchor="ctr"/>
            <a:lstStyle/>
            <a:p>
              <a:pPr algn="ctr">
                <a:lnSpc>
                  <a:spcPts val="2239"/>
                </a:lnSpc>
              </a:pPr>
              <a:endParaRPr/>
            </a:p>
          </p:txBody>
        </p:sp>
      </p:grpSp>
      <p:sp>
        <p:nvSpPr>
          <p:cNvPr id="20" name="TextBox 20"/>
          <p:cNvSpPr txBox="1"/>
          <p:nvPr/>
        </p:nvSpPr>
        <p:spPr>
          <a:xfrm>
            <a:off x="840674" y="3704333"/>
            <a:ext cx="1975778" cy="1212606"/>
          </a:xfrm>
          <a:prstGeom prst="rect">
            <a:avLst/>
          </a:prstGeom>
        </p:spPr>
        <p:txBody>
          <a:bodyPr lIns="0" tIns="0" rIns="0" bIns="0" rtlCol="0" anchor="t">
            <a:spAutoFit/>
          </a:bodyPr>
          <a:lstStyle/>
          <a:p>
            <a:pPr algn="ctr">
              <a:lnSpc>
                <a:spcPts val="10035"/>
              </a:lnSpc>
              <a:spcBef>
                <a:spcPct val="0"/>
              </a:spcBef>
            </a:pPr>
            <a:r>
              <a:rPr lang="en-US" sz="7168" b="1">
                <a:solidFill>
                  <a:srgbClr val="FFFFFF"/>
                </a:solidFill>
                <a:latin typeface="Open Sans Bold"/>
                <a:ea typeface="Open Sans Bold"/>
                <a:cs typeface="Open Sans Bold"/>
                <a:sym typeface="Open Sans Bold"/>
              </a:rPr>
              <a:t>01</a:t>
            </a:r>
          </a:p>
        </p:txBody>
      </p:sp>
      <p:grpSp>
        <p:nvGrpSpPr>
          <p:cNvPr id="21" name="Group 21"/>
          <p:cNvGrpSpPr/>
          <p:nvPr/>
        </p:nvGrpSpPr>
        <p:grpSpPr>
          <a:xfrm>
            <a:off x="9674359" y="3439675"/>
            <a:ext cx="2114359" cy="2114359"/>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F00E6">
                    <a:alpha val="100000"/>
                  </a:srgbClr>
                </a:gs>
                <a:gs pos="100000">
                  <a:srgbClr val="60057F">
                    <a:alpha val="100000"/>
                  </a:srgbClr>
                </a:gs>
              </a:gsLst>
              <a:lin ang="2700000"/>
            </a:gradFill>
          </p:spPr>
        </p:sp>
        <p:sp>
          <p:nvSpPr>
            <p:cNvPr id="23" name="TextBox 23"/>
            <p:cNvSpPr txBox="1"/>
            <p:nvPr/>
          </p:nvSpPr>
          <p:spPr>
            <a:xfrm>
              <a:off x="76200" y="28575"/>
              <a:ext cx="660400" cy="708025"/>
            </a:xfrm>
            <a:prstGeom prst="rect">
              <a:avLst/>
            </a:prstGeom>
          </p:spPr>
          <p:txBody>
            <a:bodyPr lIns="50800" tIns="50800" rIns="50800" bIns="50800" rtlCol="0" anchor="ctr"/>
            <a:lstStyle/>
            <a:p>
              <a:pPr algn="ctr">
                <a:lnSpc>
                  <a:spcPts val="2239"/>
                </a:lnSpc>
              </a:pPr>
              <a:endParaRPr/>
            </a:p>
          </p:txBody>
        </p:sp>
      </p:grpSp>
      <p:sp>
        <p:nvSpPr>
          <p:cNvPr id="24" name="TextBox 24"/>
          <p:cNvSpPr txBox="1"/>
          <p:nvPr/>
        </p:nvSpPr>
        <p:spPr>
          <a:xfrm>
            <a:off x="12088096" y="3908465"/>
            <a:ext cx="3852746" cy="1099820"/>
          </a:xfrm>
          <a:prstGeom prst="rect">
            <a:avLst/>
          </a:prstGeom>
        </p:spPr>
        <p:txBody>
          <a:bodyPr lIns="0" tIns="0" rIns="0" bIns="0" rtlCol="0" anchor="t">
            <a:spAutoFit/>
          </a:bodyPr>
          <a:lstStyle/>
          <a:p>
            <a:pPr algn="l">
              <a:lnSpc>
                <a:spcPts val="4480"/>
              </a:lnSpc>
              <a:spcBef>
                <a:spcPct val="0"/>
              </a:spcBef>
            </a:pPr>
            <a:r>
              <a:rPr lang="en-US" sz="3200" b="1">
                <a:solidFill>
                  <a:srgbClr val="FFFFFF"/>
                </a:solidFill>
                <a:latin typeface="Open Sans Bold"/>
                <a:ea typeface="Open Sans Bold"/>
                <a:cs typeface="Open Sans Bold"/>
                <a:sym typeface="Open Sans Bold"/>
              </a:rPr>
              <a:t>Demander la base initiale du nombre</a:t>
            </a:r>
          </a:p>
        </p:txBody>
      </p:sp>
      <p:sp>
        <p:nvSpPr>
          <p:cNvPr id="25" name="TextBox 25"/>
          <p:cNvSpPr txBox="1"/>
          <p:nvPr/>
        </p:nvSpPr>
        <p:spPr>
          <a:xfrm>
            <a:off x="9703377" y="3736361"/>
            <a:ext cx="2085340" cy="1271925"/>
          </a:xfrm>
          <a:prstGeom prst="rect">
            <a:avLst/>
          </a:prstGeom>
        </p:spPr>
        <p:txBody>
          <a:bodyPr lIns="0" tIns="0" rIns="0" bIns="0" rtlCol="0" anchor="t">
            <a:spAutoFit/>
          </a:bodyPr>
          <a:lstStyle/>
          <a:p>
            <a:pPr algn="ctr">
              <a:lnSpc>
                <a:spcPts val="10592"/>
              </a:lnSpc>
              <a:spcBef>
                <a:spcPct val="0"/>
              </a:spcBef>
            </a:pPr>
            <a:r>
              <a:rPr lang="en-US" sz="7566" b="1">
                <a:solidFill>
                  <a:srgbClr val="FFFFFF"/>
                </a:solidFill>
                <a:latin typeface="Open Sans Bold"/>
                <a:ea typeface="Open Sans Bold"/>
                <a:cs typeface="Open Sans Bold"/>
                <a:sym typeface="Open Sans Bold"/>
              </a:rPr>
              <a:t>02</a:t>
            </a:r>
          </a:p>
        </p:txBody>
      </p:sp>
      <p:grpSp>
        <p:nvGrpSpPr>
          <p:cNvPr id="26" name="Group 26"/>
          <p:cNvGrpSpPr/>
          <p:nvPr/>
        </p:nvGrpSpPr>
        <p:grpSpPr>
          <a:xfrm>
            <a:off x="718290" y="6515721"/>
            <a:ext cx="2243010" cy="2243010"/>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F00E6">
                    <a:alpha val="100000"/>
                  </a:srgbClr>
                </a:gs>
                <a:gs pos="100000">
                  <a:srgbClr val="60057F">
                    <a:alpha val="100000"/>
                  </a:srgbClr>
                </a:gs>
              </a:gsLst>
              <a:lin ang="2700000"/>
            </a:gradFill>
          </p:spPr>
        </p:sp>
        <p:sp>
          <p:nvSpPr>
            <p:cNvPr id="28" name="TextBox 28"/>
            <p:cNvSpPr txBox="1"/>
            <p:nvPr/>
          </p:nvSpPr>
          <p:spPr>
            <a:xfrm>
              <a:off x="76200" y="28575"/>
              <a:ext cx="660400" cy="708025"/>
            </a:xfrm>
            <a:prstGeom prst="rect">
              <a:avLst/>
            </a:prstGeom>
          </p:spPr>
          <p:txBody>
            <a:bodyPr lIns="50800" tIns="50800" rIns="50800" bIns="50800" rtlCol="0" anchor="ctr"/>
            <a:lstStyle/>
            <a:p>
              <a:pPr algn="ctr">
                <a:lnSpc>
                  <a:spcPts val="2239"/>
                </a:lnSpc>
              </a:pPr>
              <a:endParaRPr/>
            </a:p>
          </p:txBody>
        </p:sp>
      </p:grpSp>
      <p:sp>
        <p:nvSpPr>
          <p:cNvPr id="29" name="TextBox 29"/>
          <p:cNvSpPr txBox="1"/>
          <p:nvPr/>
        </p:nvSpPr>
        <p:spPr>
          <a:xfrm>
            <a:off x="3297706" y="7181535"/>
            <a:ext cx="4356315" cy="1047676"/>
          </a:xfrm>
          <a:prstGeom prst="rect">
            <a:avLst/>
          </a:prstGeom>
        </p:spPr>
        <p:txBody>
          <a:bodyPr lIns="0" tIns="0" rIns="0" bIns="0" rtlCol="0" anchor="t">
            <a:spAutoFit/>
          </a:bodyPr>
          <a:lstStyle/>
          <a:p>
            <a:pPr algn="l">
              <a:lnSpc>
                <a:spcPts val="4204"/>
              </a:lnSpc>
              <a:spcBef>
                <a:spcPct val="0"/>
              </a:spcBef>
            </a:pPr>
            <a:r>
              <a:rPr lang="en-US" sz="3002" b="1">
                <a:solidFill>
                  <a:srgbClr val="FFFFFF"/>
                </a:solidFill>
                <a:latin typeface="Open Sans Bold"/>
                <a:ea typeface="Open Sans Bold"/>
                <a:cs typeface="Open Sans Bold"/>
                <a:sym typeface="Open Sans Bold"/>
              </a:rPr>
              <a:t>Demander la base vers laquelle convertir</a:t>
            </a:r>
          </a:p>
        </p:txBody>
      </p:sp>
      <p:sp>
        <p:nvSpPr>
          <p:cNvPr id="30" name="TextBox 30"/>
          <p:cNvSpPr txBox="1"/>
          <p:nvPr/>
        </p:nvSpPr>
        <p:spPr>
          <a:xfrm>
            <a:off x="916713" y="6967772"/>
            <a:ext cx="1846163" cy="1205559"/>
          </a:xfrm>
          <a:prstGeom prst="rect">
            <a:avLst/>
          </a:prstGeom>
        </p:spPr>
        <p:txBody>
          <a:bodyPr lIns="0" tIns="0" rIns="0" bIns="0" rtlCol="0" anchor="t">
            <a:spAutoFit/>
          </a:bodyPr>
          <a:lstStyle/>
          <a:p>
            <a:pPr algn="ctr">
              <a:lnSpc>
                <a:spcPts val="10059"/>
              </a:lnSpc>
              <a:spcBef>
                <a:spcPct val="0"/>
              </a:spcBef>
            </a:pPr>
            <a:r>
              <a:rPr lang="en-US" sz="7185" b="1">
                <a:solidFill>
                  <a:srgbClr val="FFFFFF"/>
                </a:solidFill>
                <a:latin typeface="Open Sans Bold"/>
                <a:ea typeface="Open Sans Bold"/>
                <a:cs typeface="Open Sans Bold"/>
                <a:sym typeface="Open Sans Bold"/>
              </a:rPr>
              <a:t>03</a:t>
            </a:r>
          </a:p>
        </p:txBody>
      </p:sp>
      <p:grpSp>
        <p:nvGrpSpPr>
          <p:cNvPr id="31" name="Group 31"/>
          <p:cNvGrpSpPr/>
          <p:nvPr/>
        </p:nvGrpSpPr>
        <p:grpSpPr>
          <a:xfrm>
            <a:off x="9686623" y="6674524"/>
            <a:ext cx="2118848" cy="2118848"/>
            <a:chOff x="0" y="0"/>
            <a:chExt cx="812800" cy="812800"/>
          </a:xfrm>
        </p:grpSpPr>
        <p:sp>
          <p:nvSpPr>
            <p:cNvPr id="32" name="Freeform 3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FF00E6">
                    <a:alpha val="100000"/>
                  </a:srgbClr>
                </a:gs>
                <a:gs pos="100000">
                  <a:srgbClr val="60057F">
                    <a:alpha val="100000"/>
                  </a:srgbClr>
                </a:gs>
              </a:gsLst>
              <a:lin ang="2700000"/>
            </a:gradFill>
          </p:spPr>
        </p:sp>
        <p:sp>
          <p:nvSpPr>
            <p:cNvPr id="33" name="TextBox 33"/>
            <p:cNvSpPr txBox="1"/>
            <p:nvPr/>
          </p:nvSpPr>
          <p:spPr>
            <a:xfrm>
              <a:off x="76200" y="28575"/>
              <a:ext cx="660400" cy="708025"/>
            </a:xfrm>
            <a:prstGeom prst="rect">
              <a:avLst/>
            </a:prstGeom>
          </p:spPr>
          <p:txBody>
            <a:bodyPr lIns="50800" tIns="50800" rIns="50800" bIns="50800" rtlCol="0" anchor="ctr"/>
            <a:lstStyle/>
            <a:p>
              <a:pPr algn="ctr">
                <a:lnSpc>
                  <a:spcPts val="2239"/>
                </a:lnSpc>
              </a:pPr>
              <a:endParaRPr/>
            </a:p>
          </p:txBody>
        </p:sp>
      </p:grpSp>
      <p:sp>
        <p:nvSpPr>
          <p:cNvPr id="34" name="TextBox 34"/>
          <p:cNvSpPr txBox="1"/>
          <p:nvPr/>
        </p:nvSpPr>
        <p:spPr>
          <a:xfrm>
            <a:off x="12329522" y="7251801"/>
            <a:ext cx="2458393" cy="1099820"/>
          </a:xfrm>
          <a:prstGeom prst="rect">
            <a:avLst/>
          </a:prstGeom>
        </p:spPr>
        <p:txBody>
          <a:bodyPr lIns="0" tIns="0" rIns="0" bIns="0" rtlCol="0" anchor="t">
            <a:spAutoFit/>
          </a:bodyPr>
          <a:lstStyle/>
          <a:p>
            <a:pPr algn="l">
              <a:lnSpc>
                <a:spcPts val="4480"/>
              </a:lnSpc>
              <a:spcBef>
                <a:spcPct val="0"/>
              </a:spcBef>
            </a:pPr>
            <a:r>
              <a:rPr lang="en-US" sz="3200" b="1">
                <a:solidFill>
                  <a:srgbClr val="FFFFFF"/>
                </a:solidFill>
                <a:latin typeface="Open Sans Bold"/>
                <a:ea typeface="Open Sans Bold"/>
                <a:cs typeface="Open Sans Bold"/>
                <a:sym typeface="Open Sans Bold"/>
              </a:rPr>
              <a:t>Effectuer la conversion</a:t>
            </a:r>
          </a:p>
        </p:txBody>
      </p:sp>
      <p:sp>
        <p:nvSpPr>
          <p:cNvPr id="35" name="TextBox 35"/>
          <p:cNvSpPr txBox="1"/>
          <p:nvPr/>
        </p:nvSpPr>
        <p:spPr>
          <a:xfrm>
            <a:off x="9641388" y="6904120"/>
            <a:ext cx="2180299" cy="1323338"/>
          </a:xfrm>
          <a:prstGeom prst="rect">
            <a:avLst/>
          </a:prstGeom>
        </p:spPr>
        <p:txBody>
          <a:bodyPr lIns="0" tIns="0" rIns="0" bIns="0" rtlCol="0" anchor="t">
            <a:spAutoFit/>
          </a:bodyPr>
          <a:lstStyle/>
          <a:p>
            <a:pPr algn="ctr">
              <a:lnSpc>
                <a:spcPts val="11074"/>
              </a:lnSpc>
              <a:spcBef>
                <a:spcPct val="0"/>
              </a:spcBef>
            </a:pPr>
            <a:r>
              <a:rPr lang="en-US" sz="7910" b="1">
                <a:solidFill>
                  <a:srgbClr val="FFFFFF"/>
                </a:solidFill>
                <a:latin typeface="Open Sans Bold"/>
                <a:ea typeface="Open Sans Bold"/>
                <a:cs typeface="Open Sans Bold"/>
                <a:sym typeface="Open Sans Bold"/>
              </a:rPr>
              <a:t>04</a:t>
            </a:r>
          </a:p>
        </p:txBody>
      </p:sp>
      <p:sp>
        <p:nvSpPr>
          <p:cNvPr id="36" name="TextBox 36"/>
          <p:cNvSpPr txBox="1"/>
          <p:nvPr/>
        </p:nvSpPr>
        <p:spPr>
          <a:xfrm>
            <a:off x="3121339" y="4146263"/>
            <a:ext cx="5434965" cy="537845"/>
          </a:xfrm>
          <a:prstGeom prst="rect">
            <a:avLst/>
          </a:prstGeom>
        </p:spPr>
        <p:txBody>
          <a:bodyPr lIns="0" tIns="0" rIns="0" bIns="0" rtlCol="0" anchor="t">
            <a:spAutoFit/>
          </a:bodyPr>
          <a:lstStyle/>
          <a:p>
            <a:pPr algn="ctr">
              <a:lnSpc>
                <a:spcPts val="4480"/>
              </a:lnSpc>
              <a:spcBef>
                <a:spcPct val="0"/>
              </a:spcBef>
            </a:pPr>
            <a:r>
              <a:rPr lang="en-US" sz="3200" b="1">
                <a:solidFill>
                  <a:srgbClr val="FFFFFF"/>
                </a:solidFill>
                <a:latin typeface="Canva Sans Bold"/>
                <a:ea typeface="Canva Sans Bold"/>
                <a:cs typeface="Canva Sans Bold"/>
                <a:sym typeface="Canva Sans Bold"/>
              </a:rPr>
              <a:t>Demander le nombre initial</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2D0727">
                <a:alpha val="100000"/>
              </a:srgbClr>
            </a:gs>
            <a:gs pos="100000">
              <a:srgbClr val="0C0822">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535713" y="414823"/>
            <a:ext cx="342616" cy="359616"/>
          </a:xfrm>
          <a:custGeom>
            <a:avLst/>
            <a:gdLst/>
            <a:ahLst/>
            <a:cxnLst/>
            <a:rect l="l" t="t" r="r" b="b"/>
            <a:pathLst>
              <a:path w="342616" h="359616">
                <a:moveTo>
                  <a:pt x="0" y="0"/>
                </a:moveTo>
                <a:lnTo>
                  <a:pt x="342616" y="0"/>
                </a:lnTo>
                <a:lnTo>
                  <a:pt x="342616" y="359616"/>
                </a:lnTo>
                <a:lnTo>
                  <a:pt x="0" y="359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18153377" y="7727913"/>
            <a:ext cx="290192" cy="1530387"/>
            <a:chOff x="0" y="0"/>
            <a:chExt cx="294878" cy="1555103"/>
          </a:xfrm>
        </p:grpSpPr>
        <p:sp>
          <p:nvSpPr>
            <p:cNvPr id="10" name="Freeform 10"/>
            <p:cNvSpPr/>
            <p:nvPr/>
          </p:nvSpPr>
          <p:spPr>
            <a:xfrm>
              <a:off x="0" y="0"/>
              <a:ext cx="294878" cy="1555103"/>
            </a:xfrm>
            <a:custGeom>
              <a:avLst/>
              <a:gdLst/>
              <a:ahLst/>
              <a:cxnLst/>
              <a:rect l="l" t="t" r="r" b="b"/>
              <a:pathLst>
                <a:path w="294878" h="1555103">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1">
              <a:gsLst>
                <a:gs pos="0">
                  <a:srgbClr val="FF00E6">
                    <a:alpha val="100000"/>
                  </a:srgbClr>
                </a:gs>
                <a:gs pos="100000">
                  <a:srgbClr val="60057F">
                    <a:alpha val="100000"/>
                  </a:srgbClr>
                </a:gs>
              </a:gsLst>
              <a:lin ang="2700000"/>
            </a:gradFill>
          </p:spPr>
        </p:sp>
        <p:sp>
          <p:nvSpPr>
            <p:cNvPr id="11" name="TextBox 11"/>
            <p:cNvSpPr txBox="1"/>
            <p:nvPr/>
          </p:nvSpPr>
          <p:spPr>
            <a:xfrm>
              <a:off x="0" y="-38100"/>
              <a:ext cx="294878" cy="1593203"/>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8622731" y="2686080"/>
            <a:ext cx="1042538" cy="47625"/>
            <a:chOff x="0" y="0"/>
            <a:chExt cx="274578" cy="12543"/>
          </a:xfrm>
        </p:grpSpPr>
        <p:sp>
          <p:nvSpPr>
            <p:cNvPr id="17" name="Freeform 17"/>
            <p:cNvSpPr/>
            <p:nvPr/>
          </p:nvSpPr>
          <p:spPr>
            <a:xfrm>
              <a:off x="0" y="0"/>
              <a:ext cx="274578" cy="12543"/>
            </a:xfrm>
            <a:custGeom>
              <a:avLst/>
              <a:gdLst/>
              <a:ahLst/>
              <a:cxnLst/>
              <a:rect l="l" t="t" r="r" b="b"/>
              <a:pathLst>
                <a:path w="274578" h="12543">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rotWithShape="1">
              <a:gsLst>
                <a:gs pos="0">
                  <a:srgbClr val="FF00E6">
                    <a:alpha val="100000"/>
                  </a:srgbClr>
                </a:gs>
                <a:gs pos="100000">
                  <a:srgbClr val="60057F">
                    <a:alpha val="100000"/>
                  </a:srgbClr>
                </a:gs>
              </a:gsLst>
              <a:lin ang="2700000"/>
            </a:gradFill>
          </p:spPr>
        </p:sp>
        <p:sp>
          <p:nvSpPr>
            <p:cNvPr id="18" name="TextBox 18"/>
            <p:cNvSpPr txBox="1"/>
            <p:nvPr/>
          </p:nvSpPr>
          <p:spPr>
            <a:xfrm>
              <a:off x="0" y="-38100"/>
              <a:ext cx="274578" cy="50643"/>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5478839" y="1633453"/>
            <a:ext cx="7330322" cy="731752"/>
          </a:xfrm>
          <a:prstGeom prst="rect">
            <a:avLst/>
          </a:prstGeom>
        </p:spPr>
        <p:txBody>
          <a:bodyPr lIns="0" tIns="0" rIns="0" bIns="0" rtlCol="0" anchor="t">
            <a:spAutoFit/>
          </a:bodyPr>
          <a:lstStyle/>
          <a:p>
            <a:pPr algn="ctr">
              <a:lnSpc>
                <a:spcPts val="5336"/>
              </a:lnSpc>
            </a:pPr>
            <a:r>
              <a:rPr lang="en-US" sz="4560" b="1">
                <a:solidFill>
                  <a:srgbClr val="FFFFFF"/>
                </a:solidFill>
                <a:latin typeface="Poppins Bold"/>
                <a:ea typeface="Poppins Bold"/>
                <a:cs typeface="Poppins Bold"/>
                <a:sym typeface="Poppins Bold"/>
              </a:rPr>
              <a:t>Architecture du code</a:t>
            </a:r>
          </a:p>
        </p:txBody>
      </p:sp>
      <p:sp>
        <p:nvSpPr>
          <p:cNvPr id="20" name="TextBox 20"/>
          <p:cNvSpPr txBox="1"/>
          <p:nvPr/>
        </p:nvSpPr>
        <p:spPr>
          <a:xfrm>
            <a:off x="0" y="3000405"/>
            <a:ext cx="8859995" cy="5702937"/>
          </a:xfrm>
          <a:prstGeom prst="rect">
            <a:avLst/>
          </a:prstGeom>
        </p:spPr>
        <p:txBody>
          <a:bodyPr lIns="0" tIns="0" rIns="0" bIns="0" rtlCol="0" anchor="t">
            <a:spAutoFit/>
          </a:bodyPr>
          <a:lstStyle/>
          <a:p>
            <a:pPr algn="l">
              <a:lnSpc>
                <a:spcPts val="3814"/>
              </a:lnSpc>
            </a:pPr>
            <a:r>
              <a:rPr lang="en-US" sz="2724">
                <a:solidFill>
                  <a:srgbClr val="FFFFFF"/>
                </a:solidFill>
                <a:latin typeface="Open Sans"/>
                <a:ea typeface="Open Sans"/>
                <a:cs typeface="Open Sans"/>
                <a:sym typeface="Open Sans"/>
              </a:rPr>
              <a:t>Modularité :</a:t>
            </a:r>
          </a:p>
          <a:p>
            <a:pPr marL="1176622" lvl="2" indent="-392207" algn="l">
              <a:lnSpc>
                <a:spcPts val="3814"/>
              </a:lnSpc>
              <a:buFont typeface="Arial"/>
              <a:buChar char="⚬"/>
            </a:pPr>
            <a:r>
              <a:rPr lang="en-US" sz="2724">
                <a:solidFill>
                  <a:srgbClr val="FFFFFF"/>
                </a:solidFill>
                <a:latin typeface="Open Sans"/>
                <a:ea typeface="Open Sans"/>
                <a:cs typeface="Open Sans"/>
                <a:sym typeface="Open Sans"/>
              </a:rPr>
              <a:t>Le code est divisé en plusieurs fichiers, chacun ayant une responsabilité spécifique :</a:t>
            </a:r>
          </a:p>
          <a:p>
            <a:pPr marL="1764932" lvl="3" indent="-441233" algn="l">
              <a:lnSpc>
                <a:spcPts val="3814"/>
              </a:lnSpc>
              <a:buFont typeface="Arial"/>
              <a:buChar char="￭"/>
            </a:pPr>
            <a:r>
              <a:rPr lang="en-US" sz="2724">
                <a:solidFill>
                  <a:srgbClr val="FFFFFF"/>
                </a:solidFill>
                <a:latin typeface="Open Sans"/>
                <a:ea typeface="Open Sans"/>
                <a:cs typeface="Open Sans"/>
                <a:sym typeface="Open Sans"/>
              </a:rPr>
              <a:t>main.py : Point d'entrée de l'application, gère l'interaction avec l'utilisateur.</a:t>
            </a:r>
          </a:p>
          <a:p>
            <a:pPr marL="1764932" lvl="3" indent="-441233" algn="l">
              <a:lnSpc>
                <a:spcPts val="3814"/>
              </a:lnSpc>
              <a:buFont typeface="Arial"/>
              <a:buChar char="￭"/>
            </a:pPr>
            <a:r>
              <a:rPr lang="en-US" sz="2724">
                <a:solidFill>
                  <a:srgbClr val="FFFFFF"/>
                </a:solidFill>
                <a:latin typeface="Open Sans"/>
                <a:ea typeface="Open Sans"/>
                <a:cs typeface="Open Sans"/>
                <a:sym typeface="Open Sans"/>
              </a:rPr>
              <a:t>data.py : Contient des constantes et des messages d'erreur, centralisant ainsi les informations utilisées dans tout le projet.</a:t>
            </a:r>
          </a:p>
          <a:p>
            <a:pPr marL="1764932" lvl="3" indent="-441233" algn="l">
              <a:lnSpc>
                <a:spcPts val="3814"/>
              </a:lnSpc>
              <a:spcBef>
                <a:spcPct val="0"/>
              </a:spcBef>
              <a:buFont typeface="Arial"/>
              <a:buChar char="￭"/>
            </a:pPr>
            <a:r>
              <a:rPr lang="en-US" sz="2724">
                <a:solidFill>
                  <a:srgbClr val="FFFFFF"/>
                </a:solidFill>
                <a:latin typeface="Open Sans"/>
                <a:ea typeface="Open Sans"/>
                <a:cs typeface="Open Sans"/>
                <a:sym typeface="Open Sans"/>
              </a:rPr>
              <a:t>tools.py : Regroupe les fonctions de conversion entre les différentes bases, permettant ainsi de séparer la logique de conversion de l'interface utilisateur.</a:t>
            </a:r>
          </a:p>
        </p:txBody>
      </p:sp>
      <p:sp>
        <p:nvSpPr>
          <p:cNvPr id="21" name="TextBox 21"/>
          <p:cNvSpPr txBox="1"/>
          <p:nvPr/>
        </p:nvSpPr>
        <p:spPr>
          <a:xfrm>
            <a:off x="9144000" y="3000405"/>
            <a:ext cx="8859995" cy="4274187"/>
          </a:xfrm>
          <a:prstGeom prst="rect">
            <a:avLst/>
          </a:prstGeom>
        </p:spPr>
        <p:txBody>
          <a:bodyPr lIns="0" tIns="0" rIns="0" bIns="0" rtlCol="0" anchor="t">
            <a:spAutoFit/>
          </a:bodyPr>
          <a:lstStyle/>
          <a:p>
            <a:pPr algn="l">
              <a:lnSpc>
                <a:spcPts val="3814"/>
              </a:lnSpc>
            </a:pPr>
            <a:r>
              <a:rPr lang="en-US" sz="2724">
                <a:solidFill>
                  <a:srgbClr val="FFFFFF"/>
                </a:solidFill>
                <a:latin typeface="Open Sans"/>
                <a:ea typeface="Open Sans"/>
                <a:cs typeface="Open Sans"/>
                <a:sym typeface="Open Sans"/>
              </a:rPr>
              <a:t>Fonctions bien définies :</a:t>
            </a:r>
          </a:p>
          <a:p>
            <a:pPr marL="1176622" lvl="2" indent="-392207" algn="l">
              <a:lnSpc>
                <a:spcPts val="3814"/>
              </a:lnSpc>
              <a:buFont typeface="Arial"/>
              <a:buChar char="⚬"/>
            </a:pPr>
            <a:r>
              <a:rPr lang="en-US" sz="2724">
                <a:solidFill>
                  <a:srgbClr val="FFFFFF"/>
                </a:solidFill>
                <a:latin typeface="Open Sans"/>
                <a:ea typeface="Open Sans"/>
                <a:cs typeface="Open Sans"/>
                <a:sym typeface="Open Sans"/>
              </a:rPr>
              <a:t>Chaque fonction a un but précis et est responsable d'une tâche spécifique. Par exemple, check_base() s'occupe uniquement de la validation des bases, tandis que convert_base() gère les conversions. Cela facilite la compréhension et la maintenance du code.</a:t>
            </a:r>
          </a:p>
          <a:p>
            <a:pPr algn="l">
              <a:lnSpc>
                <a:spcPts val="3814"/>
              </a:lnSpc>
              <a:spcBef>
                <a:spcPct val="0"/>
              </a:spcBef>
            </a:pPr>
            <a:endParaRPr lang="en-US" sz="2724">
              <a:solidFill>
                <a:srgbClr val="FFFFFF"/>
              </a:solidFill>
              <a:latin typeface="Open Sans"/>
              <a:ea typeface="Open Sans"/>
              <a:cs typeface="Open Sans"/>
              <a:sym typeface="Open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2D0727">
                <a:alpha val="100000"/>
              </a:srgbClr>
            </a:gs>
            <a:gs pos="100000">
              <a:srgbClr val="0C0822">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535713" y="414823"/>
            <a:ext cx="342616" cy="359616"/>
          </a:xfrm>
          <a:custGeom>
            <a:avLst/>
            <a:gdLst/>
            <a:ahLst/>
            <a:cxnLst/>
            <a:rect l="l" t="t" r="r" b="b"/>
            <a:pathLst>
              <a:path w="342616" h="359616">
                <a:moveTo>
                  <a:pt x="0" y="0"/>
                </a:moveTo>
                <a:lnTo>
                  <a:pt x="342616" y="0"/>
                </a:lnTo>
                <a:lnTo>
                  <a:pt x="342616" y="359616"/>
                </a:lnTo>
                <a:lnTo>
                  <a:pt x="0" y="359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a:off x="18153377" y="7727913"/>
            <a:ext cx="290192" cy="1530387"/>
            <a:chOff x="0" y="0"/>
            <a:chExt cx="294878" cy="1555103"/>
          </a:xfrm>
        </p:grpSpPr>
        <p:sp>
          <p:nvSpPr>
            <p:cNvPr id="10" name="Freeform 10"/>
            <p:cNvSpPr/>
            <p:nvPr/>
          </p:nvSpPr>
          <p:spPr>
            <a:xfrm>
              <a:off x="0" y="0"/>
              <a:ext cx="294878" cy="1555103"/>
            </a:xfrm>
            <a:custGeom>
              <a:avLst/>
              <a:gdLst/>
              <a:ahLst/>
              <a:cxnLst/>
              <a:rect l="l" t="t" r="r" b="b"/>
              <a:pathLst>
                <a:path w="294878" h="1555103">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1">
              <a:gsLst>
                <a:gs pos="0">
                  <a:srgbClr val="FF00E6">
                    <a:alpha val="100000"/>
                  </a:srgbClr>
                </a:gs>
                <a:gs pos="100000">
                  <a:srgbClr val="60057F">
                    <a:alpha val="100000"/>
                  </a:srgbClr>
                </a:gs>
              </a:gsLst>
              <a:lin ang="2700000"/>
            </a:gradFill>
          </p:spPr>
        </p:sp>
        <p:sp>
          <p:nvSpPr>
            <p:cNvPr id="11" name="TextBox 11"/>
            <p:cNvSpPr txBox="1"/>
            <p:nvPr/>
          </p:nvSpPr>
          <p:spPr>
            <a:xfrm>
              <a:off x="0" y="-38100"/>
              <a:ext cx="294878" cy="1593203"/>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8622731" y="2686080"/>
            <a:ext cx="1042538" cy="47625"/>
            <a:chOff x="0" y="0"/>
            <a:chExt cx="274578" cy="12543"/>
          </a:xfrm>
        </p:grpSpPr>
        <p:sp>
          <p:nvSpPr>
            <p:cNvPr id="17" name="Freeform 17"/>
            <p:cNvSpPr/>
            <p:nvPr/>
          </p:nvSpPr>
          <p:spPr>
            <a:xfrm>
              <a:off x="0" y="0"/>
              <a:ext cx="274578" cy="12543"/>
            </a:xfrm>
            <a:custGeom>
              <a:avLst/>
              <a:gdLst/>
              <a:ahLst/>
              <a:cxnLst/>
              <a:rect l="l" t="t" r="r" b="b"/>
              <a:pathLst>
                <a:path w="274578" h="12543">
                  <a:moveTo>
                    <a:pt x="6272" y="0"/>
                  </a:moveTo>
                  <a:lnTo>
                    <a:pt x="268306" y="0"/>
                  </a:lnTo>
                  <a:cubicBezTo>
                    <a:pt x="269970" y="0"/>
                    <a:pt x="271565" y="661"/>
                    <a:pt x="272741" y="1837"/>
                  </a:cubicBezTo>
                  <a:cubicBezTo>
                    <a:pt x="273917" y="3013"/>
                    <a:pt x="274578" y="4608"/>
                    <a:pt x="274578" y="6272"/>
                  </a:cubicBezTo>
                  <a:lnTo>
                    <a:pt x="274578" y="6272"/>
                  </a:lnTo>
                  <a:cubicBezTo>
                    <a:pt x="274578" y="7935"/>
                    <a:pt x="273917" y="9530"/>
                    <a:pt x="272741" y="10706"/>
                  </a:cubicBezTo>
                  <a:cubicBezTo>
                    <a:pt x="271565" y="11882"/>
                    <a:pt x="269970" y="12543"/>
                    <a:pt x="268306"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gradFill rotWithShape="1">
              <a:gsLst>
                <a:gs pos="0">
                  <a:srgbClr val="FF00E6">
                    <a:alpha val="100000"/>
                  </a:srgbClr>
                </a:gs>
                <a:gs pos="100000">
                  <a:srgbClr val="60057F">
                    <a:alpha val="100000"/>
                  </a:srgbClr>
                </a:gs>
              </a:gsLst>
              <a:lin ang="2700000"/>
            </a:gradFill>
          </p:spPr>
        </p:sp>
        <p:sp>
          <p:nvSpPr>
            <p:cNvPr id="18" name="TextBox 18"/>
            <p:cNvSpPr txBox="1"/>
            <p:nvPr/>
          </p:nvSpPr>
          <p:spPr>
            <a:xfrm>
              <a:off x="0" y="-38100"/>
              <a:ext cx="274578" cy="50643"/>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5478839" y="1633453"/>
            <a:ext cx="7330322" cy="731752"/>
          </a:xfrm>
          <a:prstGeom prst="rect">
            <a:avLst/>
          </a:prstGeom>
        </p:spPr>
        <p:txBody>
          <a:bodyPr lIns="0" tIns="0" rIns="0" bIns="0" rtlCol="0" anchor="t">
            <a:spAutoFit/>
          </a:bodyPr>
          <a:lstStyle/>
          <a:p>
            <a:pPr algn="ctr">
              <a:lnSpc>
                <a:spcPts val="5336"/>
              </a:lnSpc>
            </a:pPr>
            <a:r>
              <a:rPr lang="en-US" sz="4560" b="1">
                <a:solidFill>
                  <a:srgbClr val="FFFFFF"/>
                </a:solidFill>
                <a:latin typeface="Poppins Bold"/>
                <a:ea typeface="Poppins Bold"/>
                <a:cs typeface="Poppins Bold"/>
                <a:sym typeface="Poppins Bold"/>
              </a:rPr>
              <a:t>Architecture du code</a:t>
            </a:r>
          </a:p>
        </p:txBody>
      </p:sp>
      <p:sp>
        <p:nvSpPr>
          <p:cNvPr id="20" name="TextBox 20"/>
          <p:cNvSpPr txBox="1"/>
          <p:nvPr/>
        </p:nvSpPr>
        <p:spPr>
          <a:xfrm>
            <a:off x="0" y="3000405"/>
            <a:ext cx="8859995" cy="3797937"/>
          </a:xfrm>
          <a:prstGeom prst="rect">
            <a:avLst/>
          </a:prstGeom>
        </p:spPr>
        <p:txBody>
          <a:bodyPr lIns="0" tIns="0" rIns="0" bIns="0" rtlCol="0" anchor="t">
            <a:spAutoFit/>
          </a:bodyPr>
          <a:lstStyle/>
          <a:p>
            <a:pPr marL="588311" lvl="1" indent="-294155" algn="l">
              <a:lnSpc>
                <a:spcPts val="3814"/>
              </a:lnSpc>
              <a:buFont typeface="Arial"/>
              <a:buChar char="•"/>
            </a:pPr>
            <a:r>
              <a:rPr lang="en-US" sz="2724">
                <a:solidFill>
                  <a:srgbClr val="FFFFFF"/>
                </a:solidFill>
                <a:latin typeface="Open Sans"/>
                <a:ea typeface="Open Sans"/>
                <a:cs typeface="Open Sans"/>
                <a:sym typeface="Open Sans"/>
              </a:rPr>
              <a:t>Flux de contrôle clair :</a:t>
            </a:r>
          </a:p>
          <a:p>
            <a:pPr marL="1176622" lvl="2" indent="-392207" algn="l">
              <a:lnSpc>
                <a:spcPts val="3814"/>
              </a:lnSpc>
              <a:buFont typeface="Arial"/>
              <a:buChar char="⚬"/>
            </a:pPr>
            <a:r>
              <a:rPr lang="en-US" sz="2724">
                <a:solidFill>
                  <a:srgbClr val="FFFFFF"/>
                </a:solidFill>
                <a:latin typeface="Open Sans"/>
                <a:ea typeface="Open Sans"/>
                <a:cs typeface="Open Sans"/>
                <a:sym typeface="Open Sans"/>
              </a:rPr>
              <a:t>L'application suit un flux logique, où l'utilisateur est d'abord invité à entrer les données, puis le code valide ces données avant de procéder à la conversion. Les vérifications et les conversions sont organisées de manière séquentielle, ce qui rend le code facile à suivre.</a:t>
            </a:r>
          </a:p>
          <a:p>
            <a:pPr algn="l">
              <a:lnSpc>
                <a:spcPts val="3814"/>
              </a:lnSpc>
              <a:spcBef>
                <a:spcPct val="0"/>
              </a:spcBef>
            </a:pPr>
            <a:endParaRPr lang="en-US" sz="2724">
              <a:solidFill>
                <a:srgbClr val="FFFFFF"/>
              </a:solidFill>
              <a:latin typeface="Open Sans"/>
              <a:ea typeface="Open Sans"/>
              <a:cs typeface="Open Sans"/>
              <a:sym typeface="Open Sans"/>
            </a:endParaRPr>
          </a:p>
        </p:txBody>
      </p:sp>
      <p:sp>
        <p:nvSpPr>
          <p:cNvPr id="21" name="TextBox 21"/>
          <p:cNvSpPr txBox="1"/>
          <p:nvPr/>
        </p:nvSpPr>
        <p:spPr>
          <a:xfrm>
            <a:off x="9144000" y="3000405"/>
            <a:ext cx="8859995" cy="4274187"/>
          </a:xfrm>
          <a:prstGeom prst="rect">
            <a:avLst/>
          </a:prstGeom>
        </p:spPr>
        <p:txBody>
          <a:bodyPr lIns="0" tIns="0" rIns="0" bIns="0" rtlCol="0" anchor="t">
            <a:spAutoFit/>
          </a:bodyPr>
          <a:lstStyle/>
          <a:p>
            <a:pPr marL="588311" lvl="1" indent="-294155" algn="l">
              <a:lnSpc>
                <a:spcPts val="3814"/>
              </a:lnSpc>
              <a:buFont typeface="Arial"/>
              <a:buChar char="•"/>
            </a:pPr>
            <a:r>
              <a:rPr lang="en-US" sz="2724">
                <a:solidFill>
                  <a:srgbClr val="FFFFFF"/>
                </a:solidFill>
                <a:latin typeface="Open Sans"/>
                <a:ea typeface="Open Sans"/>
                <a:cs typeface="Open Sans"/>
                <a:sym typeface="Open Sans"/>
              </a:rPr>
              <a:t>Extensibilité :</a:t>
            </a:r>
          </a:p>
          <a:p>
            <a:pPr marL="1176622" lvl="2" indent="-392207" algn="l">
              <a:lnSpc>
                <a:spcPts val="3814"/>
              </a:lnSpc>
              <a:buFont typeface="Arial"/>
              <a:buChar char="⚬"/>
            </a:pPr>
            <a:r>
              <a:rPr lang="en-US" sz="2724">
                <a:solidFill>
                  <a:srgbClr val="FFFFFF"/>
                </a:solidFill>
                <a:latin typeface="Open Sans"/>
                <a:ea typeface="Open Sans"/>
                <a:cs typeface="Open Sans"/>
                <a:sym typeface="Open Sans"/>
              </a:rPr>
              <a:t>L'architecture actuelle permet d'ajouter facilement de nouvelles fonctionnalités ou d'étendre les capacités de conversion sans perturber le reste du code. Par exemple, il serait possible d'ajouter des conversions vers d'autres bases en ajoutant simplement de nouvelles fonctions dans tools.py.</a:t>
            </a:r>
          </a:p>
          <a:p>
            <a:pPr algn="l">
              <a:lnSpc>
                <a:spcPts val="3814"/>
              </a:lnSpc>
              <a:spcBef>
                <a:spcPct val="0"/>
              </a:spcBef>
            </a:pPr>
            <a:endParaRPr lang="en-US" sz="2724">
              <a:solidFill>
                <a:srgbClr val="FFFFFF"/>
              </a:solidFill>
              <a:latin typeface="Open Sans"/>
              <a:ea typeface="Open Sans"/>
              <a:cs typeface="Open Sans"/>
              <a:sym typeface="Open Sans"/>
            </a:endParaRPr>
          </a:p>
        </p:txBody>
      </p:sp>
      <p:sp>
        <p:nvSpPr>
          <p:cNvPr id="22" name="TextBox 20">
            <a:extLst>
              <a:ext uri="{FF2B5EF4-FFF2-40B4-BE49-F238E27FC236}">
                <a16:creationId xmlns:a16="http://schemas.microsoft.com/office/drawing/2014/main" id="{6D0DCA83-D228-469B-B844-CA57D1C87879}"/>
              </a:ext>
            </a:extLst>
          </p:cNvPr>
          <p:cNvSpPr txBox="1"/>
          <p:nvPr/>
        </p:nvSpPr>
        <p:spPr>
          <a:xfrm>
            <a:off x="547745" y="10287000"/>
            <a:ext cx="8859995" cy="5702937"/>
          </a:xfrm>
          <a:prstGeom prst="rect">
            <a:avLst/>
          </a:prstGeom>
        </p:spPr>
        <p:txBody>
          <a:bodyPr lIns="0" tIns="0" rIns="0" bIns="0" rtlCol="0" anchor="t">
            <a:spAutoFit/>
          </a:bodyPr>
          <a:lstStyle/>
          <a:p>
            <a:pPr algn="l">
              <a:lnSpc>
                <a:spcPts val="3814"/>
              </a:lnSpc>
            </a:pPr>
            <a:r>
              <a:rPr lang="en-US" sz="2724" dirty="0" err="1">
                <a:solidFill>
                  <a:srgbClr val="FFFFFF"/>
                </a:solidFill>
                <a:latin typeface="Open Sans"/>
                <a:ea typeface="Open Sans"/>
                <a:cs typeface="Open Sans"/>
                <a:sym typeface="Open Sans"/>
              </a:rPr>
              <a:t>Modularité</a:t>
            </a:r>
            <a:r>
              <a:rPr lang="en-US" sz="2724" dirty="0">
                <a:solidFill>
                  <a:srgbClr val="FFFFFF"/>
                </a:solidFill>
                <a:latin typeface="Open Sans"/>
                <a:ea typeface="Open Sans"/>
                <a:cs typeface="Open Sans"/>
                <a:sym typeface="Open Sans"/>
              </a:rPr>
              <a:t> :</a:t>
            </a:r>
          </a:p>
          <a:p>
            <a:pPr marL="1176622" lvl="2" indent="-392207" algn="l">
              <a:lnSpc>
                <a:spcPts val="3814"/>
              </a:lnSpc>
              <a:buFont typeface="Arial"/>
              <a:buChar char="⚬"/>
            </a:pPr>
            <a:r>
              <a:rPr lang="en-US" sz="2724" dirty="0">
                <a:solidFill>
                  <a:srgbClr val="FFFFFF"/>
                </a:solidFill>
                <a:latin typeface="Open Sans"/>
                <a:ea typeface="Open Sans"/>
                <a:cs typeface="Open Sans"/>
                <a:sym typeface="Open Sans"/>
              </a:rPr>
              <a:t>Le code </a:t>
            </a:r>
            <a:r>
              <a:rPr lang="en-US" sz="2724" dirty="0" err="1">
                <a:solidFill>
                  <a:srgbClr val="FFFFFF"/>
                </a:solidFill>
                <a:latin typeface="Open Sans"/>
                <a:ea typeface="Open Sans"/>
                <a:cs typeface="Open Sans"/>
                <a:sym typeface="Open Sans"/>
              </a:rPr>
              <a:t>est</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divisé</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en</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plusieurs</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fichiers</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chacun</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ayant</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une</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responsabilité</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spécifique</a:t>
            </a:r>
            <a:r>
              <a:rPr lang="en-US" sz="2724" dirty="0">
                <a:solidFill>
                  <a:srgbClr val="FFFFFF"/>
                </a:solidFill>
                <a:latin typeface="Open Sans"/>
                <a:ea typeface="Open Sans"/>
                <a:cs typeface="Open Sans"/>
                <a:sym typeface="Open Sans"/>
              </a:rPr>
              <a:t> :</a:t>
            </a:r>
          </a:p>
          <a:p>
            <a:pPr marL="1764932" lvl="3" indent="-441233" algn="l">
              <a:lnSpc>
                <a:spcPts val="3814"/>
              </a:lnSpc>
              <a:buFont typeface="Arial"/>
              <a:buChar char="￭"/>
            </a:pPr>
            <a:r>
              <a:rPr lang="en-US" sz="2724" dirty="0">
                <a:solidFill>
                  <a:srgbClr val="FFFFFF"/>
                </a:solidFill>
                <a:latin typeface="Open Sans"/>
                <a:ea typeface="Open Sans"/>
                <a:cs typeface="Open Sans"/>
                <a:sym typeface="Open Sans"/>
              </a:rPr>
              <a:t>main.py : Point </a:t>
            </a:r>
            <a:r>
              <a:rPr lang="en-US" sz="2724" dirty="0" err="1">
                <a:solidFill>
                  <a:srgbClr val="FFFFFF"/>
                </a:solidFill>
                <a:latin typeface="Open Sans"/>
                <a:ea typeface="Open Sans"/>
                <a:cs typeface="Open Sans"/>
                <a:sym typeface="Open Sans"/>
              </a:rPr>
              <a:t>d'entrée</a:t>
            </a:r>
            <a:r>
              <a:rPr lang="en-US" sz="2724" dirty="0">
                <a:solidFill>
                  <a:srgbClr val="FFFFFF"/>
                </a:solidFill>
                <a:latin typeface="Open Sans"/>
                <a:ea typeface="Open Sans"/>
                <a:cs typeface="Open Sans"/>
                <a:sym typeface="Open Sans"/>
              </a:rPr>
              <a:t> de </a:t>
            </a:r>
            <a:r>
              <a:rPr lang="en-US" sz="2724" dirty="0" err="1">
                <a:solidFill>
                  <a:srgbClr val="FFFFFF"/>
                </a:solidFill>
                <a:latin typeface="Open Sans"/>
                <a:ea typeface="Open Sans"/>
                <a:cs typeface="Open Sans"/>
                <a:sym typeface="Open Sans"/>
              </a:rPr>
              <a:t>l'application</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gère</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l'interaction</a:t>
            </a:r>
            <a:r>
              <a:rPr lang="en-US" sz="2724" dirty="0">
                <a:solidFill>
                  <a:srgbClr val="FFFFFF"/>
                </a:solidFill>
                <a:latin typeface="Open Sans"/>
                <a:ea typeface="Open Sans"/>
                <a:cs typeface="Open Sans"/>
                <a:sym typeface="Open Sans"/>
              </a:rPr>
              <a:t> avec </a:t>
            </a:r>
            <a:r>
              <a:rPr lang="en-US" sz="2724" dirty="0" err="1">
                <a:solidFill>
                  <a:srgbClr val="FFFFFF"/>
                </a:solidFill>
                <a:latin typeface="Open Sans"/>
                <a:ea typeface="Open Sans"/>
                <a:cs typeface="Open Sans"/>
                <a:sym typeface="Open Sans"/>
              </a:rPr>
              <a:t>l'utilisateur</a:t>
            </a:r>
            <a:r>
              <a:rPr lang="en-US" sz="2724" dirty="0">
                <a:solidFill>
                  <a:srgbClr val="FFFFFF"/>
                </a:solidFill>
                <a:latin typeface="Open Sans"/>
                <a:ea typeface="Open Sans"/>
                <a:cs typeface="Open Sans"/>
                <a:sym typeface="Open Sans"/>
              </a:rPr>
              <a:t>.</a:t>
            </a:r>
          </a:p>
          <a:p>
            <a:pPr marL="1764932" lvl="3" indent="-441233" algn="l">
              <a:lnSpc>
                <a:spcPts val="3814"/>
              </a:lnSpc>
              <a:buFont typeface="Arial"/>
              <a:buChar char="￭"/>
            </a:pPr>
            <a:r>
              <a:rPr lang="en-US" sz="2724" dirty="0">
                <a:solidFill>
                  <a:srgbClr val="FFFFFF"/>
                </a:solidFill>
                <a:latin typeface="Open Sans"/>
                <a:ea typeface="Open Sans"/>
                <a:cs typeface="Open Sans"/>
                <a:sym typeface="Open Sans"/>
              </a:rPr>
              <a:t>data.py : </a:t>
            </a:r>
            <a:r>
              <a:rPr lang="en-US" sz="2724" dirty="0" err="1">
                <a:solidFill>
                  <a:srgbClr val="FFFFFF"/>
                </a:solidFill>
                <a:latin typeface="Open Sans"/>
                <a:ea typeface="Open Sans"/>
                <a:cs typeface="Open Sans"/>
                <a:sym typeface="Open Sans"/>
              </a:rPr>
              <a:t>Contient</a:t>
            </a:r>
            <a:r>
              <a:rPr lang="en-US" sz="2724" dirty="0">
                <a:solidFill>
                  <a:srgbClr val="FFFFFF"/>
                </a:solidFill>
                <a:latin typeface="Open Sans"/>
                <a:ea typeface="Open Sans"/>
                <a:cs typeface="Open Sans"/>
                <a:sym typeface="Open Sans"/>
              </a:rPr>
              <a:t> des </a:t>
            </a:r>
            <a:r>
              <a:rPr lang="en-US" sz="2724" dirty="0" err="1">
                <a:solidFill>
                  <a:srgbClr val="FFFFFF"/>
                </a:solidFill>
                <a:latin typeface="Open Sans"/>
                <a:ea typeface="Open Sans"/>
                <a:cs typeface="Open Sans"/>
                <a:sym typeface="Open Sans"/>
              </a:rPr>
              <a:t>constantes</a:t>
            </a:r>
            <a:r>
              <a:rPr lang="en-US" sz="2724" dirty="0">
                <a:solidFill>
                  <a:srgbClr val="FFFFFF"/>
                </a:solidFill>
                <a:latin typeface="Open Sans"/>
                <a:ea typeface="Open Sans"/>
                <a:cs typeface="Open Sans"/>
                <a:sym typeface="Open Sans"/>
              </a:rPr>
              <a:t> et des messages </a:t>
            </a:r>
            <a:r>
              <a:rPr lang="en-US" sz="2724" dirty="0" err="1">
                <a:solidFill>
                  <a:srgbClr val="FFFFFF"/>
                </a:solidFill>
                <a:latin typeface="Open Sans"/>
                <a:ea typeface="Open Sans"/>
                <a:cs typeface="Open Sans"/>
                <a:sym typeface="Open Sans"/>
              </a:rPr>
              <a:t>d'erreur</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centralisant</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ainsi</a:t>
            </a:r>
            <a:r>
              <a:rPr lang="en-US" sz="2724" dirty="0">
                <a:solidFill>
                  <a:srgbClr val="FFFFFF"/>
                </a:solidFill>
                <a:latin typeface="Open Sans"/>
                <a:ea typeface="Open Sans"/>
                <a:cs typeface="Open Sans"/>
                <a:sym typeface="Open Sans"/>
              </a:rPr>
              <a:t> les </a:t>
            </a:r>
            <a:r>
              <a:rPr lang="en-US" sz="2724" dirty="0" err="1">
                <a:solidFill>
                  <a:srgbClr val="FFFFFF"/>
                </a:solidFill>
                <a:latin typeface="Open Sans"/>
                <a:ea typeface="Open Sans"/>
                <a:cs typeface="Open Sans"/>
                <a:sym typeface="Open Sans"/>
              </a:rPr>
              <a:t>informations</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utilisées</a:t>
            </a:r>
            <a:r>
              <a:rPr lang="en-US" sz="2724" dirty="0">
                <a:solidFill>
                  <a:srgbClr val="FFFFFF"/>
                </a:solidFill>
                <a:latin typeface="Open Sans"/>
                <a:ea typeface="Open Sans"/>
                <a:cs typeface="Open Sans"/>
                <a:sym typeface="Open Sans"/>
              </a:rPr>
              <a:t> dans tout le </a:t>
            </a:r>
            <a:r>
              <a:rPr lang="en-US" sz="2724" dirty="0" err="1">
                <a:solidFill>
                  <a:srgbClr val="FFFFFF"/>
                </a:solidFill>
                <a:latin typeface="Open Sans"/>
                <a:ea typeface="Open Sans"/>
                <a:cs typeface="Open Sans"/>
                <a:sym typeface="Open Sans"/>
              </a:rPr>
              <a:t>projet</a:t>
            </a:r>
            <a:r>
              <a:rPr lang="en-US" sz="2724" dirty="0">
                <a:solidFill>
                  <a:srgbClr val="FFFFFF"/>
                </a:solidFill>
                <a:latin typeface="Open Sans"/>
                <a:ea typeface="Open Sans"/>
                <a:cs typeface="Open Sans"/>
                <a:sym typeface="Open Sans"/>
              </a:rPr>
              <a:t>.</a:t>
            </a:r>
          </a:p>
          <a:p>
            <a:pPr marL="1764932" lvl="3" indent="-441233" algn="l">
              <a:lnSpc>
                <a:spcPts val="3814"/>
              </a:lnSpc>
              <a:spcBef>
                <a:spcPct val="0"/>
              </a:spcBef>
              <a:buFont typeface="Arial"/>
              <a:buChar char="￭"/>
            </a:pPr>
            <a:r>
              <a:rPr lang="en-US" sz="2724" dirty="0">
                <a:solidFill>
                  <a:srgbClr val="FFFFFF"/>
                </a:solidFill>
                <a:latin typeface="Open Sans"/>
                <a:ea typeface="Open Sans"/>
                <a:cs typeface="Open Sans"/>
                <a:sym typeface="Open Sans"/>
              </a:rPr>
              <a:t>tools.py : </a:t>
            </a:r>
            <a:r>
              <a:rPr lang="en-US" sz="2724" dirty="0" err="1">
                <a:solidFill>
                  <a:srgbClr val="FFFFFF"/>
                </a:solidFill>
                <a:latin typeface="Open Sans"/>
                <a:ea typeface="Open Sans"/>
                <a:cs typeface="Open Sans"/>
                <a:sym typeface="Open Sans"/>
              </a:rPr>
              <a:t>Regroupe</a:t>
            </a:r>
            <a:r>
              <a:rPr lang="en-US" sz="2724" dirty="0">
                <a:solidFill>
                  <a:srgbClr val="FFFFFF"/>
                </a:solidFill>
                <a:latin typeface="Open Sans"/>
                <a:ea typeface="Open Sans"/>
                <a:cs typeface="Open Sans"/>
                <a:sym typeface="Open Sans"/>
              </a:rPr>
              <a:t> les </a:t>
            </a:r>
            <a:r>
              <a:rPr lang="en-US" sz="2724" dirty="0" err="1">
                <a:solidFill>
                  <a:srgbClr val="FFFFFF"/>
                </a:solidFill>
                <a:latin typeface="Open Sans"/>
                <a:ea typeface="Open Sans"/>
                <a:cs typeface="Open Sans"/>
                <a:sym typeface="Open Sans"/>
              </a:rPr>
              <a:t>fonctions</a:t>
            </a:r>
            <a:r>
              <a:rPr lang="en-US" sz="2724" dirty="0">
                <a:solidFill>
                  <a:srgbClr val="FFFFFF"/>
                </a:solidFill>
                <a:latin typeface="Open Sans"/>
                <a:ea typeface="Open Sans"/>
                <a:cs typeface="Open Sans"/>
                <a:sym typeface="Open Sans"/>
              </a:rPr>
              <a:t> de conversion entre les </a:t>
            </a:r>
            <a:r>
              <a:rPr lang="en-US" sz="2724" dirty="0" err="1">
                <a:solidFill>
                  <a:srgbClr val="FFFFFF"/>
                </a:solidFill>
                <a:latin typeface="Open Sans"/>
                <a:ea typeface="Open Sans"/>
                <a:cs typeface="Open Sans"/>
                <a:sym typeface="Open Sans"/>
              </a:rPr>
              <a:t>différentes</a:t>
            </a:r>
            <a:r>
              <a:rPr lang="en-US" sz="2724" dirty="0">
                <a:solidFill>
                  <a:srgbClr val="FFFFFF"/>
                </a:solidFill>
                <a:latin typeface="Open Sans"/>
                <a:ea typeface="Open Sans"/>
                <a:cs typeface="Open Sans"/>
                <a:sym typeface="Open Sans"/>
              </a:rPr>
              <a:t> bases, </a:t>
            </a:r>
            <a:r>
              <a:rPr lang="en-US" sz="2724" dirty="0" err="1">
                <a:solidFill>
                  <a:srgbClr val="FFFFFF"/>
                </a:solidFill>
                <a:latin typeface="Open Sans"/>
                <a:ea typeface="Open Sans"/>
                <a:cs typeface="Open Sans"/>
                <a:sym typeface="Open Sans"/>
              </a:rPr>
              <a:t>permettant</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ainsi</a:t>
            </a:r>
            <a:r>
              <a:rPr lang="en-US" sz="2724" dirty="0">
                <a:solidFill>
                  <a:srgbClr val="FFFFFF"/>
                </a:solidFill>
                <a:latin typeface="Open Sans"/>
                <a:ea typeface="Open Sans"/>
                <a:cs typeface="Open Sans"/>
                <a:sym typeface="Open Sans"/>
              </a:rPr>
              <a:t> de </a:t>
            </a:r>
            <a:r>
              <a:rPr lang="en-US" sz="2724" dirty="0" err="1">
                <a:solidFill>
                  <a:srgbClr val="FFFFFF"/>
                </a:solidFill>
                <a:latin typeface="Open Sans"/>
                <a:ea typeface="Open Sans"/>
                <a:cs typeface="Open Sans"/>
                <a:sym typeface="Open Sans"/>
              </a:rPr>
              <a:t>séparer</a:t>
            </a:r>
            <a:r>
              <a:rPr lang="en-US" sz="2724" dirty="0">
                <a:solidFill>
                  <a:srgbClr val="FFFFFF"/>
                </a:solidFill>
                <a:latin typeface="Open Sans"/>
                <a:ea typeface="Open Sans"/>
                <a:cs typeface="Open Sans"/>
                <a:sym typeface="Open Sans"/>
              </a:rPr>
              <a:t> la </a:t>
            </a:r>
            <a:r>
              <a:rPr lang="en-US" sz="2724" dirty="0" err="1">
                <a:solidFill>
                  <a:srgbClr val="FFFFFF"/>
                </a:solidFill>
                <a:latin typeface="Open Sans"/>
                <a:ea typeface="Open Sans"/>
                <a:cs typeface="Open Sans"/>
                <a:sym typeface="Open Sans"/>
              </a:rPr>
              <a:t>logique</a:t>
            </a:r>
            <a:r>
              <a:rPr lang="en-US" sz="2724" dirty="0">
                <a:solidFill>
                  <a:srgbClr val="FFFFFF"/>
                </a:solidFill>
                <a:latin typeface="Open Sans"/>
                <a:ea typeface="Open Sans"/>
                <a:cs typeface="Open Sans"/>
                <a:sym typeface="Open Sans"/>
              </a:rPr>
              <a:t> de conversion de </a:t>
            </a:r>
            <a:r>
              <a:rPr lang="en-US" sz="2724" dirty="0" err="1">
                <a:solidFill>
                  <a:srgbClr val="FFFFFF"/>
                </a:solidFill>
                <a:latin typeface="Open Sans"/>
                <a:ea typeface="Open Sans"/>
                <a:cs typeface="Open Sans"/>
                <a:sym typeface="Open Sans"/>
              </a:rPr>
              <a:t>l'interface</a:t>
            </a:r>
            <a:r>
              <a:rPr lang="en-US" sz="2724" dirty="0">
                <a:solidFill>
                  <a:srgbClr val="FFFFFF"/>
                </a:solidFill>
                <a:latin typeface="Open Sans"/>
                <a:ea typeface="Open Sans"/>
                <a:cs typeface="Open Sans"/>
                <a:sym typeface="Open Sans"/>
              </a:rPr>
              <a:t> </a:t>
            </a:r>
            <a:r>
              <a:rPr lang="en-US" sz="2724" dirty="0" err="1">
                <a:solidFill>
                  <a:srgbClr val="FFFFFF"/>
                </a:solidFill>
                <a:latin typeface="Open Sans"/>
                <a:ea typeface="Open Sans"/>
                <a:cs typeface="Open Sans"/>
                <a:sym typeface="Open Sans"/>
              </a:rPr>
              <a:t>utilisateur</a:t>
            </a:r>
            <a:r>
              <a:rPr lang="en-US" sz="2724" dirty="0">
                <a:solidFill>
                  <a:srgbClr val="FFFFFF"/>
                </a:solidFill>
                <a:latin typeface="Open Sans"/>
                <a:ea typeface="Open Sans"/>
                <a:cs typeface="Open Sans"/>
                <a:sym typeface="Open Sans"/>
              </a:rPr>
              <a:t>.</a:t>
            </a:r>
          </a:p>
        </p:txBody>
      </p:sp>
      <p:sp>
        <p:nvSpPr>
          <p:cNvPr id="23" name="TextBox 21">
            <a:extLst>
              <a:ext uri="{FF2B5EF4-FFF2-40B4-BE49-F238E27FC236}">
                <a16:creationId xmlns:a16="http://schemas.microsoft.com/office/drawing/2014/main" id="{8691EEF1-A7CC-4F1A-AED8-9E9D75679736}"/>
              </a:ext>
            </a:extLst>
          </p:cNvPr>
          <p:cNvSpPr txBox="1"/>
          <p:nvPr/>
        </p:nvSpPr>
        <p:spPr>
          <a:xfrm>
            <a:off x="9691745" y="10287000"/>
            <a:ext cx="8859995" cy="4274187"/>
          </a:xfrm>
          <a:prstGeom prst="rect">
            <a:avLst/>
          </a:prstGeom>
        </p:spPr>
        <p:txBody>
          <a:bodyPr lIns="0" tIns="0" rIns="0" bIns="0" rtlCol="0" anchor="t">
            <a:spAutoFit/>
          </a:bodyPr>
          <a:lstStyle/>
          <a:p>
            <a:pPr algn="l">
              <a:lnSpc>
                <a:spcPts val="3814"/>
              </a:lnSpc>
            </a:pPr>
            <a:r>
              <a:rPr lang="en-US" sz="2724">
                <a:solidFill>
                  <a:srgbClr val="FFFFFF"/>
                </a:solidFill>
                <a:latin typeface="Open Sans"/>
                <a:ea typeface="Open Sans"/>
                <a:cs typeface="Open Sans"/>
                <a:sym typeface="Open Sans"/>
              </a:rPr>
              <a:t>Fonctions bien définies :</a:t>
            </a:r>
          </a:p>
          <a:p>
            <a:pPr marL="1176622" lvl="2" indent="-392207" algn="l">
              <a:lnSpc>
                <a:spcPts val="3814"/>
              </a:lnSpc>
              <a:buFont typeface="Arial"/>
              <a:buChar char="⚬"/>
            </a:pPr>
            <a:r>
              <a:rPr lang="en-US" sz="2724">
                <a:solidFill>
                  <a:srgbClr val="FFFFFF"/>
                </a:solidFill>
                <a:latin typeface="Open Sans"/>
                <a:ea typeface="Open Sans"/>
                <a:cs typeface="Open Sans"/>
                <a:sym typeface="Open Sans"/>
              </a:rPr>
              <a:t>Chaque fonction a un but précis et est responsable d'une tâche spécifique. Par exemple, check_base() s'occupe uniquement de la validation des bases, tandis que convert_base() gère les conversions. Cela facilite la compréhension et la maintenance du code.</a:t>
            </a:r>
          </a:p>
          <a:p>
            <a:pPr algn="l">
              <a:lnSpc>
                <a:spcPts val="3814"/>
              </a:lnSpc>
              <a:spcBef>
                <a:spcPct val="0"/>
              </a:spcBef>
            </a:pPr>
            <a:endParaRPr lang="en-US" sz="2724">
              <a:solidFill>
                <a:srgbClr val="FFFFFF"/>
              </a:solidFill>
              <a:latin typeface="Open Sans"/>
              <a:ea typeface="Open Sans"/>
              <a:cs typeface="Open Sans"/>
              <a:sym typeface="Open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2D0727">
                <a:alpha val="100000"/>
              </a:srgbClr>
            </a:gs>
            <a:gs pos="100000">
              <a:srgbClr val="0C0822">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8153377" y="7727913"/>
            <a:ext cx="290192" cy="1530387"/>
            <a:chOff x="0" y="0"/>
            <a:chExt cx="294878" cy="1555103"/>
          </a:xfrm>
        </p:grpSpPr>
        <p:sp>
          <p:nvSpPr>
            <p:cNvPr id="9" name="Freeform 9"/>
            <p:cNvSpPr/>
            <p:nvPr/>
          </p:nvSpPr>
          <p:spPr>
            <a:xfrm>
              <a:off x="0" y="0"/>
              <a:ext cx="294878" cy="1555103"/>
            </a:xfrm>
            <a:custGeom>
              <a:avLst/>
              <a:gdLst/>
              <a:ahLst/>
              <a:cxnLst/>
              <a:rect l="l" t="t" r="r" b="b"/>
              <a:pathLst>
                <a:path w="294878" h="1555103">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1">
              <a:gsLst>
                <a:gs pos="0">
                  <a:srgbClr val="FF00E6">
                    <a:alpha val="100000"/>
                  </a:srgbClr>
                </a:gs>
                <a:gs pos="100000">
                  <a:srgbClr val="60057F">
                    <a:alpha val="100000"/>
                  </a:srgbClr>
                </a:gs>
              </a:gsLst>
              <a:lin ang="2700000"/>
            </a:gradFill>
          </p:spPr>
        </p:sp>
        <p:sp>
          <p:nvSpPr>
            <p:cNvPr id="10" name="TextBox 10"/>
            <p:cNvSpPr txBox="1"/>
            <p:nvPr/>
          </p:nvSpPr>
          <p:spPr>
            <a:xfrm>
              <a:off x="0" y="-38100"/>
              <a:ext cx="294878" cy="1593203"/>
            </a:xfrm>
            <a:prstGeom prst="rect">
              <a:avLst/>
            </a:prstGeom>
          </p:spPr>
          <p:txBody>
            <a:bodyPr lIns="50800" tIns="50800" rIns="50800" bIns="50800" rtlCol="0" anchor="ctr"/>
            <a:lstStyle/>
            <a:p>
              <a:pPr algn="ctr">
                <a:lnSpc>
                  <a:spcPts val="2659"/>
                </a:lnSpc>
              </a:pPr>
              <a:endParaRPr/>
            </a:p>
          </p:txBody>
        </p:sp>
      </p:grpSp>
      <p:grpSp>
        <p:nvGrpSpPr>
          <p:cNvPr id="11" name="Group 11"/>
          <p:cNvGrpSpPr>
            <a:grpSpLocks noChangeAspect="1"/>
          </p:cNvGrpSpPr>
          <p:nvPr/>
        </p:nvGrpSpPr>
        <p:grpSpPr>
          <a:xfrm>
            <a:off x="-1218182" y="1752839"/>
            <a:ext cx="3427209" cy="6781322"/>
            <a:chOff x="0" y="0"/>
            <a:chExt cx="2620010" cy="5184140"/>
          </a:xfrm>
        </p:grpSpPr>
        <p:sp>
          <p:nvSpPr>
            <p:cNvPr id="12" name="Freeform 12"/>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13" name="Freeform 13"/>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r="-224953"/>
              </a:stretch>
            </a:blipFill>
          </p:spPr>
        </p:sp>
        <p:sp>
          <p:nvSpPr>
            <p:cNvPr id="14" name="Freeform 14"/>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id="15" name="Freeform 15"/>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id="16" name="Freeform 16"/>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id="17" name="Freeform 17"/>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id="18" name="Freeform 18"/>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id="19" name="Freeform 19"/>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id="20" name="Freeform 20"/>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id="21" name="Freeform 21"/>
          <p:cNvSpPr/>
          <p:nvPr/>
        </p:nvSpPr>
        <p:spPr>
          <a:xfrm>
            <a:off x="535713" y="414823"/>
            <a:ext cx="342616" cy="359616"/>
          </a:xfrm>
          <a:custGeom>
            <a:avLst/>
            <a:gdLst/>
            <a:ahLst/>
            <a:cxnLst/>
            <a:rect l="l" t="t" r="r" b="b"/>
            <a:pathLst>
              <a:path w="342616" h="359616">
                <a:moveTo>
                  <a:pt x="0" y="0"/>
                </a:moveTo>
                <a:lnTo>
                  <a:pt x="342616" y="0"/>
                </a:lnTo>
                <a:lnTo>
                  <a:pt x="342616" y="359616"/>
                </a:lnTo>
                <a:lnTo>
                  <a:pt x="0" y="35961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6" name="TextBox 26"/>
          <p:cNvSpPr txBox="1"/>
          <p:nvPr/>
        </p:nvSpPr>
        <p:spPr>
          <a:xfrm>
            <a:off x="12140106" y="3748052"/>
            <a:ext cx="5550376" cy="2752797"/>
          </a:xfrm>
          <a:prstGeom prst="rect">
            <a:avLst/>
          </a:prstGeom>
        </p:spPr>
        <p:txBody>
          <a:bodyPr lIns="0" tIns="0" rIns="0" bIns="0" rtlCol="0" anchor="t">
            <a:spAutoFit/>
          </a:bodyPr>
          <a:lstStyle/>
          <a:p>
            <a:pPr algn="ctr">
              <a:lnSpc>
                <a:spcPts val="7079"/>
              </a:lnSpc>
            </a:pPr>
            <a:r>
              <a:rPr lang="en-US" sz="6050" b="1">
                <a:solidFill>
                  <a:srgbClr val="FFFFFF"/>
                </a:solidFill>
                <a:latin typeface="Poppins Bold"/>
                <a:ea typeface="Poppins Bold"/>
                <a:cs typeface="Poppins Bold"/>
                <a:sym typeface="Poppins Bold"/>
              </a:rPr>
              <a:t>Fonction du programme:</a:t>
            </a:r>
          </a:p>
          <a:p>
            <a:pPr algn="ctr">
              <a:lnSpc>
                <a:spcPts val="7079"/>
              </a:lnSpc>
            </a:pPr>
            <a:r>
              <a:rPr lang="en-US" sz="6050" b="1">
                <a:solidFill>
                  <a:srgbClr val="FFFFFF"/>
                </a:solidFill>
                <a:latin typeface="Poppins Bold"/>
                <a:ea typeface="Poppins Bold"/>
                <a:cs typeface="Poppins Bold"/>
                <a:sym typeface="Poppins Bold"/>
              </a:rPr>
              <a:t>main</a:t>
            </a:r>
          </a:p>
        </p:txBody>
      </p:sp>
      <p:sp>
        <p:nvSpPr>
          <p:cNvPr id="27" name="TextBox 27"/>
          <p:cNvSpPr txBox="1"/>
          <p:nvPr/>
        </p:nvSpPr>
        <p:spPr>
          <a:xfrm>
            <a:off x="3072081" y="1455338"/>
            <a:ext cx="7963396" cy="7404898"/>
          </a:xfrm>
          <a:prstGeom prst="rect">
            <a:avLst/>
          </a:prstGeom>
        </p:spPr>
        <p:txBody>
          <a:bodyPr lIns="0" tIns="0" rIns="0" bIns="0" rtlCol="0" anchor="t">
            <a:spAutoFit/>
          </a:bodyPr>
          <a:lstStyle/>
          <a:p>
            <a:pPr algn="just">
              <a:lnSpc>
                <a:spcPts val="1915"/>
              </a:lnSpc>
            </a:pPr>
            <a:r>
              <a:rPr lang="en-US" sz="1934">
                <a:solidFill>
                  <a:srgbClr val="FFFFFF"/>
                </a:solidFill>
                <a:latin typeface="Canva Sans"/>
                <a:ea typeface="Canva Sans"/>
                <a:cs typeface="Canva Sans"/>
                <a:sym typeface="Canva Sans"/>
              </a:rPr>
              <a:t>1. </a:t>
            </a:r>
            <a:r>
              <a:rPr lang="en-US" sz="1934" b="1">
                <a:solidFill>
                  <a:srgbClr val="FFFFFF"/>
                </a:solidFill>
                <a:latin typeface="Canva Sans Bold"/>
                <a:ea typeface="Canva Sans Bold"/>
                <a:cs typeface="Canva Sans Bold"/>
                <a:sym typeface="Canva Sans Bold"/>
              </a:rPr>
              <a:t>check_base(base)</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Vérifie si la base entrée est valide (2, 10 ou 16).</a:t>
            </a:r>
          </a:p>
          <a:p>
            <a:pPr algn="just">
              <a:lnSpc>
                <a:spcPts val="1915"/>
              </a:lnSpc>
            </a:pPr>
            <a:r>
              <a:rPr lang="en-US" sz="1934">
                <a:solidFill>
                  <a:srgbClr val="FFFFFF"/>
                </a:solidFill>
                <a:latin typeface="Canva Sans"/>
                <a:ea typeface="Canva Sans"/>
                <a:cs typeface="Canva Sans"/>
                <a:sym typeface="Canva Sans"/>
              </a:rPr>
              <a:t>Retourne l’entier correspondant à la base si elle est valide, sinon None.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2. </a:t>
            </a:r>
            <a:r>
              <a:rPr lang="en-US" sz="1934" b="1">
                <a:solidFill>
                  <a:srgbClr val="FFFFFF"/>
                </a:solidFill>
                <a:latin typeface="Canva Sans Bold"/>
                <a:ea typeface="Canva Sans Bold"/>
                <a:cs typeface="Canva Sans Bold"/>
                <a:sym typeface="Canva Sans Bold"/>
              </a:rPr>
              <a:t>is_valid_number(nombre, base)</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Vérifie si le nombre entré est valide pour la base spécifiée.</a:t>
            </a:r>
          </a:p>
          <a:p>
            <a:pPr algn="just">
              <a:lnSpc>
                <a:spcPts val="1915"/>
              </a:lnSpc>
            </a:pPr>
            <a:r>
              <a:rPr lang="en-US" sz="1934">
                <a:solidFill>
                  <a:srgbClr val="FFFFFF"/>
                </a:solidFill>
                <a:latin typeface="Canva Sans"/>
                <a:ea typeface="Canva Sans"/>
                <a:cs typeface="Canva Sans"/>
                <a:sym typeface="Canva Sans"/>
              </a:rPr>
              <a:t>Utilise un ensemble de caractères autorisés en fonction de la base.</a:t>
            </a:r>
          </a:p>
          <a:p>
            <a:pPr algn="just">
              <a:lnSpc>
                <a:spcPts val="1915"/>
              </a:lnSpc>
            </a:pPr>
            <a:r>
              <a:rPr lang="en-US" sz="1934">
                <a:solidFill>
                  <a:srgbClr val="FFFFFF"/>
                </a:solidFill>
                <a:latin typeface="Canva Sans"/>
                <a:ea typeface="Canva Sans"/>
                <a:cs typeface="Canva Sans"/>
                <a:sym typeface="Canva Sans"/>
              </a:rPr>
              <a:t>Retourne True si tous les caractères du nombre sont valides, sinon False.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3. </a:t>
            </a:r>
            <a:r>
              <a:rPr lang="en-US" sz="1934" b="1">
                <a:solidFill>
                  <a:srgbClr val="FFFFFF"/>
                </a:solidFill>
                <a:latin typeface="Canva Sans Bold"/>
                <a:ea typeface="Canva Sans Bold"/>
                <a:cs typeface="Canva Sans Bold"/>
                <a:sym typeface="Canva Sans Bold"/>
              </a:rPr>
              <a:t>check_target(target)</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Similaire à check_base().</a:t>
            </a:r>
          </a:p>
          <a:p>
            <a:pPr algn="just">
              <a:lnSpc>
                <a:spcPts val="1915"/>
              </a:lnSpc>
            </a:pPr>
            <a:r>
              <a:rPr lang="en-US" sz="1934">
                <a:solidFill>
                  <a:srgbClr val="FFFFFF"/>
                </a:solidFill>
                <a:latin typeface="Canva Sans"/>
                <a:ea typeface="Canva Sans"/>
                <a:cs typeface="Canva Sans"/>
                <a:sym typeface="Canva Sans"/>
              </a:rPr>
              <a:t>Vérifie si la base cible est valide (2, 10 ou 16).</a:t>
            </a:r>
          </a:p>
          <a:p>
            <a:pPr algn="just">
              <a:lnSpc>
                <a:spcPts val="1915"/>
              </a:lnSpc>
            </a:pPr>
            <a:r>
              <a:rPr lang="en-US" sz="1934">
                <a:solidFill>
                  <a:srgbClr val="FFFFFF"/>
                </a:solidFill>
                <a:latin typeface="Canva Sans"/>
                <a:ea typeface="Canva Sans"/>
                <a:cs typeface="Canva Sans"/>
                <a:sym typeface="Canva Sans"/>
              </a:rPr>
              <a:t>Retourne l’entier correspondant à la base cible si elle est valide, sinon None.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4. </a:t>
            </a:r>
            <a:r>
              <a:rPr lang="en-US" sz="1934" b="1">
                <a:solidFill>
                  <a:srgbClr val="FFFFFF"/>
                </a:solidFill>
                <a:latin typeface="Canva Sans Bold"/>
                <a:ea typeface="Canva Sans Bold"/>
                <a:cs typeface="Canva Sans Bold"/>
                <a:sym typeface="Canva Sans Bold"/>
              </a:rPr>
              <a:t>convert_base(init_number, init_base, target_base)</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Effectue la conversion d’un nombre d’une base à une autre.</a:t>
            </a:r>
          </a:p>
          <a:p>
            <a:pPr algn="just">
              <a:lnSpc>
                <a:spcPts val="1915"/>
              </a:lnSpc>
            </a:pPr>
            <a:r>
              <a:rPr lang="en-US" sz="1934">
                <a:solidFill>
                  <a:srgbClr val="FFFFFF"/>
                </a:solidFill>
                <a:latin typeface="Canva Sans"/>
                <a:ea typeface="Canva Sans"/>
                <a:cs typeface="Canva Sans"/>
                <a:sym typeface="Canva Sans"/>
              </a:rPr>
              <a:t>Utilise des fonctions spécifiques pour chaque conversion selon les bases d’entrée et de sortie.</a:t>
            </a:r>
          </a:p>
          <a:p>
            <a:pPr algn="just">
              <a:lnSpc>
                <a:spcPts val="1915"/>
              </a:lnSpc>
            </a:pPr>
            <a:r>
              <a:rPr lang="en-US" sz="1934">
                <a:solidFill>
                  <a:srgbClr val="FFFFFF"/>
                </a:solidFill>
                <a:latin typeface="Canva Sans"/>
                <a:ea typeface="Canva Sans"/>
                <a:cs typeface="Canva Sans"/>
                <a:sym typeface="Canva Sans"/>
              </a:rPr>
              <a:t>Lève une erreur si la conversion demandée n’est pas supportée.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5. </a:t>
            </a:r>
            <a:r>
              <a:rPr lang="en-US" sz="1934" b="1">
                <a:solidFill>
                  <a:srgbClr val="FFFFFF"/>
                </a:solidFill>
                <a:latin typeface="Canva Sans Bold"/>
                <a:ea typeface="Canva Sans Bold"/>
                <a:cs typeface="Canva Sans Bold"/>
                <a:sym typeface="Canva Sans Bold"/>
              </a:rPr>
              <a:t>console_mode()</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Gère l’interaction avec l’utilisateur en mode console.</a:t>
            </a:r>
          </a:p>
          <a:p>
            <a:pPr algn="just">
              <a:lnSpc>
                <a:spcPts val="1915"/>
              </a:lnSpc>
            </a:pPr>
            <a:r>
              <a:rPr lang="en-US" sz="1934">
                <a:solidFill>
                  <a:srgbClr val="FFFFFF"/>
                </a:solidFill>
                <a:latin typeface="Canva Sans"/>
                <a:ea typeface="Canva Sans"/>
                <a:cs typeface="Canva Sans"/>
                <a:sym typeface="Canva Sans"/>
              </a:rPr>
              <a:t> • Demande le nombre à convertir, la base initiale et la base cible.</a:t>
            </a:r>
          </a:p>
          <a:p>
            <a:pPr algn="just">
              <a:lnSpc>
                <a:spcPts val="1915"/>
              </a:lnSpc>
            </a:pPr>
            <a:r>
              <a:rPr lang="en-US" sz="1934">
                <a:solidFill>
                  <a:srgbClr val="FFFFFF"/>
                </a:solidFill>
                <a:latin typeface="Canva Sans"/>
                <a:ea typeface="Canva Sans"/>
                <a:cs typeface="Canva Sans"/>
                <a:sym typeface="Canva Sans"/>
              </a:rPr>
              <a:t> • Valide les entrées fournies par l’utilisateur.</a:t>
            </a:r>
          </a:p>
          <a:p>
            <a:pPr algn="just">
              <a:lnSpc>
                <a:spcPts val="1915"/>
              </a:lnSpc>
            </a:pPr>
            <a:r>
              <a:rPr lang="en-US" sz="1934">
                <a:solidFill>
                  <a:srgbClr val="FFFFFF"/>
                </a:solidFill>
                <a:latin typeface="Canva Sans"/>
                <a:ea typeface="Canva Sans"/>
                <a:cs typeface="Canva Sans"/>
                <a:sym typeface="Canva Sans"/>
              </a:rPr>
              <a:t> • Effectue la conversion et affiche le résultat.</a:t>
            </a:r>
          </a:p>
          <a:p>
            <a:pPr algn="just">
              <a:lnSpc>
                <a:spcPts val="1915"/>
              </a:lnSpc>
            </a:pPr>
            <a:r>
              <a:rPr lang="en-US" sz="1934">
                <a:solidFill>
                  <a:srgbClr val="FFFFFF"/>
                </a:solidFill>
                <a:latin typeface="Canva Sans"/>
                <a:ea typeface="Canva Sans"/>
                <a:cs typeface="Canva Sans"/>
                <a:sym typeface="Canva Sans"/>
              </a:rPr>
              <a:t> • Permet à l’utilisateur de continuer avec une autre conversion ou de quitter le programme.</a:t>
            </a:r>
          </a:p>
          <a:p>
            <a:pPr algn="just">
              <a:lnSpc>
                <a:spcPts val="1915"/>
              </a:lnSpc>
            </a:pPr>
            <a:endParaRPr lang="en-US" sz="1934">
              <a:solidFill>
                <a:srgbClr val="FFFFFF"/>
              </a:solidFill>
              <a:latin typeface="Canva Sans"/>
              <a:ea typeface="Canva Sans"/>
              <a:cs typeface="Canva Sans"/>
              <a:sym typeface="Canva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2D0727">
                <a:alpha val="100000"/>
              </a:srgbClr>
            </a:gs>
            <a:gs pos="100000">
              <a:srgbClr val="0C0822">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8153377" y="7727913"/>
            <a:ext cx="290192" cy="1530387"/>
            <a:chOff x="0" y="0"/>
            <a:chExt cx="294878" cy="1555103"/>
          </a:xfrm>
        </p:grpSpPr>
        <p:sp>
          <p:nvSpPr>
            <p:cNvPr id="9" name="Freeform 9"/>
            <p:cNvSpPr/>
            <p:nvPr/>
          </p:nvSpPr>
          <p:spPr>
            <a:xfrm>
              <a:off x="0" y="0"/>
              <a:ext cx="294878" cy="1555103"/>
            </a:xfrm>
            <a:custGeom>
              <a:avLst/>
              <a:gdLst/>
              <a:ahLst/>
              <a:cxnLst/>
              <a:rect l="l" t="t" r="r" b="b"/>
              <a:pathLst>
                <a:path w="294878" h="1555103">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1">
              <a:gsLst>
                <a:gs pos="0">
                  <a:srgbClr val="FF00E6">
                    <a:alpha val="100000"/>
                  </a:srgbClr>
                </a:gs>
                <a:gs pos="100000">
                  <a:srgbClr val="60057F">
                    <a:alpha val="100000"/>
                  </a:srgbClr>
                </a:gs>
              </a:gsLst>
              <a:lin ang="2700000"/>
            </a:gradFill>
          </p:spPr>
        </p:sp>
        <p:sp>
          <p:nvSpPr>
            <p:cNvPr id="10" name="TextBox 10"/>
            <p:cNvSpPr txBox="1"/>
            <p:nvPr/>
          </p:nvSpPr>
          <p:spPr>
            <a:xfrm>
              <a:off x="0" y="-38100"/>
              <a:ext cx="294878" cy="1593203"/>
            </a:xfrm>
            <a:prstGeom prst="rect">
              <a:avLst/>
            </a:prstGeom>
          </p:spPr>
          <p:txBody>
            <a:bodyPr lIns="50800" tIns="50800" rIns="50800" bIns="50800" rtlCol="0" anchor="ctr"/>
            <a:lstStyle/>
            <a:p>
              <a:pPr algn="ctr">
                <a:lnSpc>
                  <a:spcPts val="2659"/>
                </a:lnSpc>
              </a:pPr>
              <a:endParaRPr/>
            </a:p>
          </p:txBody>
        </p:sp>
      </p:grpSp>
      <p:grpSp>
        <p:nvGrpSpPr>
          <p:cNvPr id="11" name="Group 11"/>
          <p:cNvGrpSpPr>
            <a:grpSpLocks noChangeAspect="1"/>
          </p:cNvGrpSpPr>
          <p:nvPr/>
        </p:nvGrpSpPr>
        <p:grpSpPr>
          <a:xfrm>
            <a:off x="-1218182" y="1752839"/>
            <a:ext cx="3427209" cy="6781322"/>
            <a:chOff x="0" y="0"/>
            <a:chExt cx="2620010" cy="5184140"/>
          </a:xfrm>
        </p:grpSpPr>
        <p:sp>
          <p:nvSpPr>
            <p:cNvPr id="12" name="Freeform 12"/>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13" name="Freeform 13"/>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r="-224953"/>
              </a:stretch>
            </a:blipFill>
          </p:spPr>
        </p:sp>
        <p:sp>
          <p:nvSpPr>
            <p:cNvPr id="14" name="Freeform 14"/>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id="15" name="Freeform 15"/>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id="16" name="Freeform 16"/>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id="17" name="Freeform 17"/>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id="18" name="Freeform 18"/>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id="19" name="Freeform 19"/>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id="20" name="Freeform 20"/>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id="21" name="Freeform 21"/>
          <p:cNvSpPr/>
          <p:nvPr/>
        </p:nvSpPr>
        <p:spPr>
          <a:xfrm>
            <a:off x="535713" y="414823"/>
            <a:ext cx="342616" cy="359616"/>
          </a:xfrm>
          <a:custGeom>
            <a:avLst/>
            <a:gdLst/>
            <a:ahLst/>
            <a:cxnLst/>
            <a:rect l="l" t="t" r="r" b="b"/>
            <a:pathLst>
              <a:path w="342616" h="359616">
                <a:moveTo>
                  <a:pt x="0" y="0"/>
                </a:moveTo>
                <a:lnTo>
                  <a:pt x="342616" y="0"/>
                </a:lnTo>
                <a:lnTo>
                  <a:pt x="342616" y="359616"/>
                </a:lnTo>
                <a:lnTo>
                  <a:pt x="0" y="35961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6" name="TextBox 26"/>
          <p:cNvSpPr txBox="1"/>
          <p:nvPr/>
        </p:nvSpPr>
        <p:spPr>
          <a:xfrm>
            <a:off x="1011679" y="508149"/>
            <a:ext cx="1633768" cy="207496"/>
          </a:xfrm>
          <a:prstGeom prst="rect">
            <a:avLst/>
          </a:prstGeom>
        </p:spPr>
        <p:txBody>
          <a:bodyPr lIns="0" tIns="0" rIns="0" bIns="0" rtlCol="0" anchor="t">
            <a:spAutoFit/>
          </a:bodyPr>
          <a:lstStyle/>
          <a:p>
            <a:pPr algn="l">
              <a:lnSpc>
                <a:spcPts val="1680"/>
              </a:lnSpc>
              <a:spcBef>
                <a:spcPct val="0"/>
              </a:spcBef>
            </a:pPr>
            <a:r>
              <a:rPr lang="en-US" sz="1200" b="1">
                <a:solidFill>
                  <a:srgbClr val="FFFFFF"/>
                </a:solidFill>
                <a:latin typeface="Poppins Bold"/>
                <a:ea typeface="Poppins Bold"/>
                <a:cs typeface="Poppins Bold"/>
                <a:sym typeface="Poppins Bold"/>
              </a:rPr>
              <a:t>Ingoude Company</a:t>
            </a:r>
          </a:p>
        </p:txBody>
      </p:sp>
      <p:sp>
        <p:nvSpPr>
          <p:cNvPr id="27" name="TextBox 27"/>
          <p:cNvSpPr txBox="1"/>
          <p:nvPr/>
        </p:nvSpPr>
        <p:spPr>
          <a:xfrm>
            <a:off x="12140106" y="3748052"/>
            <a:ext cx="5550376" cy="2752797"/>
          </a:xfrm>
          <a:prstGeom prst="rect">
            <a:avLst/>
          </a:prstGeom>
        </p:spPr>
        <p:txBody>
          <a:bodyPr lIns="0" tIns="0" rIns="0" bIns="0" rtlCol="0" anchor="t">
            <a:spAutoFit/>
          </a:bodyPr>
          <a:lstStyle/>
          <a:p>
            <a:pPr algn="ctr">
              <a:lnSpc>
                <a:spcPts val="7079"/>
              </a:lnSpc>
            </a:pPr>
            <a:r>
              <a:rPr lang="en-US" sz="6050" b="1">
                <a:solidFill>
                  <a:srgbClr val="FFFFFF"/>
                </a:solidFill>
                <a:latin typeface="Poppins Bold"/>
                <a:ea typeface="Poppins Bold"/>
                <a:cs typeface="Poppins Bold"/>
                <a:sym typeface="Poppins Bold"/>
              </a:rPr>
              <a:t>Fonction du programme:</a:t>
            </a:r>
          </a:p>
          <a:p>
            <a:pPr algn="ctr">
              <a:lnSpc>
                <a:spcPts val="7079"/>
              </a:lnSpc>
            </a:pPr>
            <a:r>
              <a:rPr lang="en-US" sz="6050" b="1">
                <a:solidFill>
                  <a:srgbClr val="FFFFFF"/>
                </a:solidFill>
                <a:latin typeface="Poppins Bold"/>
                <a:ea typeface="Poppins Bold"/>
                <a:cs typeface="Poppins Bold"/>
                <a:sym typeface="Poppins Bold"/>
              </a:rPr>
              <a:t>Data</a:t>
            </a:r>
          </a:p>
        </p:txBody>
      </p:sp>
      <p:sp>
        <p:nvSpPr>
          <p:cNvPr id="28" name="TextBox 28"/>
          <p:cNvSpPr txBox="1"/>
          <p:nvPr/>
        </p:nvSpPr>
        <p:spPr>
          <a:xfrm>
            <a:off x="2645447" y="-92474"/>
            <a:ext cx="10362578" cy="10500523"/>
          </a:xfrm>
          <a:prstGeom prst="rect">
            <a:avLst/>
          </a:prstGeom>
        </p:spPr>
        <p:txBody>
          <a:bodyPr lIns="0" tIns="0" rIns="0" bIns="0" rtlCol="0" anchor="t">
            <a:spAutoFit/>
          </a:bodyPr>
          <a:lstStyle/>
          <a:p>
            <a:pPr algn="just">
              <a:lnSpc>
                <a:spcPts val="1915"/>
              </a:lnSpc>
            </a:pPr>
            <a:endParaRPr dirty="0"/>
          </a:p>
          <a:p>
            <a:pPr algn="just">
              <a:lnSpc>
                <a:spcPts val="1915"/>
              </a:lnSpc>
            </a:pPr>
            <a:r>
              <a:rPr lang="en-US" sz="1934" dirty="0">
                <a:solidFill>
                  <a:srgbClr val="FFFFFF"/>
                </a:solidFill>
                <a:latin typeface="Canva Sans"/>
                <a:ea typeface="Canva Sans"/>
                <a:cs typeface="Canva Sans"/>
                <a:sym typeface="Canva Sans"/>
              </a:rPr>
              <a:t>1.</a:t>
            </a:r>
            <a:r>
              <a:rPr lang="en-US" sz="1934" b="1" dirty="0">
                <a:solidFill>
                  <a:srgbClr val="FFFFFF"/>
                </a:solidFill>
                <a:latin typeface="Canva Sans Bold"/>
                <a:ea typeface="Canva Sans Bold"/>
                <a:cs typeface="Canva Sans Bold"/>
                <a:sym typeface="Canva Sans Bold"/>
              </a:rPr>
              <a:t>bin_valid_chars</a:t>
            </a:r>
            <a:r>
              <a:rPr lang="en-US" sz="1934" dirty="0">
                <a:solidFill>
                  <a:srgbClr val="FFFFFF"/>
                </a:solidFill>
                <a:latin typeface="Canva Sans"/>
                <a:ea typeface="Canva Sans"/>
                <a:cs typeface="Canva Sans"/>
                <a:sym typeface="Canva Sans"/>
              </a:rPr>
              <a:t> :</a:t>
            </a:r>
          </a:p>
          <a:p>
            <a:pPr algn="just">
              <a:lnSpc>
                <a:spcPts val="1915"/>
              </a:lnSpc>
            </a:pPr>
            <a:r>
              <a:rPr lang="en-US" sz="1934" dirty="0" err="1">
                <a:solidFill>
                  <a:srgbClr val="FFFFFF"/>
                </a:solidFill>
                <a:latin typeface="Canva Sans"/>
                <a:ea typeface="Canva Sans"/>
                <a:cs typeface="Canva Sans"/>
                <a:sym typeface="Canva Sans"/>
              </a:rPr>
              <a:t>Définit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autorisés</a:t>
            </a:r>
            <a:r>
              <a:rPr lang="en-US" sz="1934" dirty="0">
                <a:solidFill>
                  <a:srgbClr val="FFFFFF"/>
                </a:solidFill>
                <a:latin typeface="Canva Sans"/>
                <a:ea typeface="Canva Sans"/>
                <a:cs typeface="Canva Sans"/>
                <a:sym typeface="Canva Sans"/>
              </a:rPr>
              <a:t> pour les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a:t>
            </a:r>
            <a:r>
              <a:rPr lang="en-US" sz="1934" dirty="0">
                <a:solidFill>
                  <a:srgbClr val="FFFFFF"/>
                </a:solidFill>
                <a:latin typeface="Canva Sans"/>
                <a:ea typeface="Canva Sans"/>
                <a:cs typeface="Canva Sans"/>
                <a:sym typeface="Canva Sans"/>
              </a:rPr>
              <a:t> base 2 (</a:t>
            </a:r>
            <a:r>
              <a:rPr lang="en-US" sz="1934" dirty="0" err="1">
                <a:solidFill>
                  <a:srgbClr val="FFFFFF"/>
                </a:solidFill>
                <a:latin typeface="Canva Sans"/>
                <a:ea typeface="Canva Sans"/>
                <a:cs typeface="Canva Sans"/>
                <a:sym typeface="Canva Sans"/>
              </a:rPr>
              <a:t>binaire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Utilisé</a:t>
            </a:r>
            <a:r>
              <a:rPr lang="en-US" sz="1934" dirty="0">
                <a:solidFill>
                  <a:srgbClr val="FFFFFF"/>
                </a:solidFill>
                <a:latin typeface="Canva Sans"/>
                <a:ea typeface="Canva Sans"/>
                <a:cs typeface="Canva Sans"/>
                <a:sym typeface="Canva Sans"/>
              </a:rPr>
              <a:t> pour </a:t>
            </a:r>
            <a:r>
              <a:rPr lang="en-US" sz="1934" dirty="0" err="1">
                <a:solidFill>
                  <a:srgbClr val="FFFFFF"/>
                </a:solidFill>
                <a:latin typeface="Canva Sans"/>
                <a:ea typeface="Canva Sans"/>
                <a:cs typeface="Canva Sans"/>
                <a:sym typeface="Canva Sans"/>
              </a:rPr>
              <a:t>valider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un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contient</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uniquement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0 et 1.</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2.</a:t>
            </a:r>
            <a:r>
              <a:rPr lang="en-US" sz="1934" b="1" dirty="0">
                <a:solidFill>
                  <a:srgbClr val="FFFFFF"/>
                </a:solidFill>
                <a:latin typeface="Canva Sans Bold"/>
                <a:ea typeface="Canva Sans Bold"/>
                <a:cs typeface="Canva Sans Bold"/>
                <a:sym typeface="Canva Sans Bold"/>
              </a:rPr>
              <a:t>dec_valid_chars</a:t>
            </a:r>
            <a:r>
              <a:rPr lang="en-US" sz="1934" dirty="0">
                <a:solidFill>
                  <a:srgbClr val="FFFFFF"/>
                </a:solidFill>
                <a:latin typeface="Canva Sans"/>
                <a:ea typeface="Canva Sans"/>
                <a:cs typeface="Canva Sans"/>
                <a:sym typeface="Canva Sans"/>
              </a:rPr>
              <a:t> :</a:t>
            </a:r>
          </a:p>
          <a:p>
            <a:pPr algn="just">
              <a:lnSpc>
                <a:spcPts val="1915"/>
              </a:lnSpc>
            </a:pPr>
            <a:r>
              <a:rPr lang="en-US" sz="1934" dirty="0" err="1">
                <a:solidFill>
                  <a:srgbClr val="FFFFFF"/>
                </a:solidFill>
                <a:latin typeface="Canva Sans"/>
                <a:ea typeface="Canva Sans"/>
                <a:cs typeface="Canva Sans"/>
                <a:sym typeface="Canva Sans"/>
              </a:rPr>
              <a:t>Définit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autorisés</a:t>
            </a:r>
            <a:r>
              <a:rPr lang="en-US" sz="1934" dirty="0">
                <a:solidFill>
                  <a:srgbClr val="FFFFFF"/>
                </a:solidFill>
                <a:latin typeface="Canva Sans"/>
                <a:ea typeface="Canva Sans"/>
                <a:cs typeface="Canva Sans"/>
                <a:sym typeface="Canva Sans"/>
              </a:rPr>
              <a:t> pour les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a:t>
            </a:r>
            <a:r>
              <a:rPr lang="en-US" sz="1934" dirty="0">
                <a:solidFill>
                  <a:srgbClr val="FFFFFF"/>
                </a:solidFill>
                <a:latin typeface="Canva Sans"/>
                <a:ea typeface="Canva Sans"/>
                <a:cs typeface="Canva Sans"/>
                <a:sym typeface="Canva Sans"/>
              </a:rPr>
              <a:t> base 10 (</a:t>
            </a:r>
            <a:r>
              <a:rPr lang="en-US" sz="1934" dirty="0" err="1">
                <a:solidFill>
                  <a:srgbClr val="FFFFFF"/>
                </a:solidFill>
                <a:latin typeface="Canva Sans"/>
                <a:ea typeface="Canva Sans"/>
                <a:cs typeface="Canva Sans"/>
                <a:sym typeface="Canva Sans"/>
              </a:rPr>
              <a:t>décimale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Utilisé</a:t>
            </a:r>
            <a:r>
              <a:rPr lang="en-US" sz="1934" dirty="0">
                <a:solidFill>
                  <a:srgbClr val="FFFFFF"/>
                </a:solidFill>
                <a:latin typeface="Canva Sans"/>
                <a:ea typeface="Canva Sans"/>
                <a:cs typeface="Canva Sans"/>
                <a:sym typeface="Canva Sans"/>
              </a:rPr>
              <a:t> pour </a:t>
            </a:r>
            <a:r>
              <a:rPr lang="en-US" sz="1934" dirty="0" err="1">
                <a:solidFill>
                  <a:srgbClr val="FFFFFF"/>
                </a:solidFill>
                <a:latin typeface="Canva Sans"/>
                <a:ea typeface="Canva Sans"/>
                <a:cs typeface="Canva Sans"/>
                <a:sym typeface="Canva Sans"/>
              </a:rPr>
              <a:t>valider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un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contient</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uniquement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chiffres</a:t>
            </a:r>
            <a:r>
              <a:rPr lang="en-US" sz="1934" dirty="0">
                <a:solidFill>
                  <a:srgbClr val="FFFFFF"/>
                </a:solidFill>
                <a:latin typeface="Canva Sans"/>
                <a:ea typeface="Canva Sans"/>
                <a:cs typeface="Canva Sans"/>
                <a:sym typeface="Canva Sans"/>
              </a:rPr>
              <a:t> de 0 à 9.</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3. </a:t>
            </a:r>
            <a:r>
              <a:rPr lang="en-US" sz="1934" b="1" dirty="0" err="1">
                <a:solidFill>
                  <a:srgbClr val="FFFFFF"/>
                </a:solidFill>
                <a:latin typeface="Canva Sans Bold"/>
                <a:ea typeface="Canva Sans Bold"/>
                <a:cs typeface="Canva Sans Bold"/>
                <a:sym typeface="Canva Sans Bold"/>
              </a:rPr>
              <a:t>hex_valid_chars</a:t>
            </a:r>
            <a:r>
              <a:rPr lang="en-US" sz="1934" dirty="0">
                <a:solidFill>
                  <a:srgbClr val="FFFFFF"/>
                </a:solidFill>
                <a:latin typeface="Canva Sans"/>
                <a:ea typeface="Canva Sans"/>
                <a:cs typeface="Canva Sans"/>
                <a:sym typeface="Canva Sans"/>
              </a:rPr>
              <a:t> :</a:t>
            </a:r>
          </a:p>
          <a:p>
            <a:pPr algn="just">
              <a:lnSpc>
                <a:spcPts val="1915"/>
              </a:lnSpc>
            </a:pPr>
            <a:r>
              <a:rPr lang="en-US" sz="1934" dirty="0" err="1">
                <a:solidFill>
                  <a:srgbClr val="FFFFFF"/>
                </a:solidFill>
                <a:latin typeface="Canva Sans"/>
                <a:ea typeface="Canva Sans"/>
                <a:cs typeface="Canva Sans"/>
                <a:sym typeface="Canva Sans"/>
              </a:rPr>
              <a:t>Définit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autorisés</a:t>
            </a:r>
            <a:r>
              <a:rPr lang="en-US" sz="1934" dirty="0">
                <a:solidFill>
                  <a:srgbClr val="FFFFFF"/>
                </a:solidFill>
                <a:latin typeface="Canva Sans"/>
                <a:ea typeface="Canva Sans"/>
                <a:cs typeface="Canva Sans"/>
                <a:sym typeface="Canva Sans"/>
              </a:rPr>
              <a:t> pour les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a:t>
            </a:r>
            <a:r>
              <a:rPr lang="en-US" sz="1934" dirty="0">
                <a:solidFill>
                  <a:srgbClr val="FFFFFF"/>
                </a:solidFill>
                <a:latin typeface="Canva Sans"/>
                <a:ea typeface="Canva Sans"/>
                <a:cs typeface="Canva Sans"/>
                <a:sym typeface="Canva Sans"/>
              </a:rPr>
              <a:t> base 16 (</a:t>
            </a:r>
            <a:r>
              <a:rPr lang="en-US" sz="1934" dirty="0" err="1">
                <a:solidFill>
                  <a:srgbClr val="FFFFFF"/>
                </a:solidFill>
                <a:latin typeface="Canva Sans"/>
                <a:ea typeface="Canva Sans"/>
                <a:cs typeface="Canva Sans"/>
                <a:sym typeface="Canva Sans"/>
              </a:rPr>
              <a:t>hexadécimale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Inclut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chiffres</a:t>
            </a:r>
            <a:r>
              <a:rPr lang="en-US" sz="1934" dirty="0">
                <a:solidFill>
                  <a:srgbClr val="FFFFFF"/>
                </a:solidFill>
                <a:latin typeface="Canva Sans"/>
                <a:ea typeface="Canva Sans"/>
                <a:cs typeface="Canva Sans"/>
                <a:sym typeface="Canva Sans"/>
              </a:rPr>
              <a:t> de 0 à 9 </a:t>
            </a:r>
            <a:r>
              <a:rPr lang="en-US" sz="1934" dirty="0" err="1">
                <a:solidFill>
                  <a:srgbClr val="FFFFFF"/>
                </a:solidFill>
                <a:latin typeface="Canva Sans"/>
                <a:ea typeface="Canva Sans"/>
                <a:cs typeface="Canva Sans"/>
                <a:sym typeface="Canva Sans"/>
              </a:rPr>
              <a:t>ainsi</a:t>
            </a:r>
            <a:r>
              <a:rPr lang="en-US" sz="1934" dirty="0">
                <a:solidFill>
                  <a:srgbClr val="FFFFFF"/>
                </a:solidFill>
                <a:latin typeface="Canva Sans"/>
                <a:ea typeface="Canva Sans"/>
                <a:cs typeface="Canva Sans"/>
                <a:sym typeface="Canva Sans"/>
              </a:rPr>
              <a:t> que les </a:t>
            </a:r>
            <a:r>
              <a:rPr lang="en-US" sz="1934" dirty="0" err="1">
                <a:solidFill>
                  <a:srgbClr val="FFFFFF"/>
                </a:solidFill>
                <a:latin typeface="Canva Sans"/>
                <a:ea typeface="Canva Sans"/>
                <a:cs typeface="Canva Sans"/>
                <a:sym typeface="Canva Sans"/>
              </a:rPr>
              <a:t>lettres</a:t>
            </a:r>
            <a:r>
              <a:rPr lang="en-US" sz="1934" dirty="0">
                <a:solidFill>
                  <a:srgbClr val="FFFFFF"/>
                </a:solidFill>
                <a:latin typeface="Canva Sans"/>
                <a:ea typeface="Canva Sans"/>
                <a:cs typeface="Canva Sans"/>
                <a:sym typeface="Canva Sans"/>
              </a:rPr>
              <a:t> de A à F (majuscules et minuscules).</a:t>
            </a:r>
          </a:p>
          <a:p>
            <a:pPr algn="just">
              <a:lnSpc>
                <a:spcPts val="1915"/>
              </a:lnSpc>
            </a:pPr>
            <a:r>
              <a:rPr lang="en-US" sz="1934" dirty="0" err="1">
                <a:solidFill>
                  <a:srgbClr val="FFFFFF"/>
                </a:solidFill>
                <a:latin typeface="Canva Sans"/>
                <a:ea typeface="Canva Sans"/>
                <a:cs typeface="Canva Sans"/>
                <a:sym typeface="Canva Sans"/>
              </a:rPr>
              <a:t>Utilisé</a:t>
            </a:r>
            <a:r>
              <a:rPr lang="en-US" sz="1934" dirty="0">
                <a:solidFill>
                  <a:srgbClr val="FFFFFF"/>
                </a:solidFill>
                <a:latin typeface="Canva Sans"/>
                <a:ea typeface="Canva Sans"/>
                <a:cs typeface="Canva Sans"/>
                <a:sym typeface="Canva Sans"/>
              </a:rPr>
              <a:t> pour </a:t>
            </a:r>
            <a:r>
              <a:rPr lang="en-US" sz="1934" dirty="0" err="1">
                <a:solidFill>
                  <a:srgbClr val="FFFFFF"/>
                </a:solidFill>
                <a:latin typeface="Canva Sans"/>
                <a:ea typeface="Canva Sans"/>
                <a:cs typeface="Canva Sans"/>
                <a:sym typeface="Canva Sans"/>
              </a:rPr>
              <a:t>valider</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hexadécimaux</a:t>
            </a:r>
            <a:r>
              <a:rPr lang="en-US" sz="1934" dirty="0">
                <a:solidFill>
                  <a:srgbClr val="FFFFFF"/>
                </a:solidFill>
                <a:latin typeface="Canva Sans"/>
                <a:ea typeface="Canva Sans"/>
                <a:cs typeface="Canva Sans"/>
                <a:sym typeface="Canva Sans"/>
              </a:rPr>
              <a:t>.</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4. </a:t>
            </a:r>
            <a:r>
              <a:rPr lang="en-US" sz="1934" b="1" dirty="0" err="1">
                <a:solidFill>
                  <a:srgbClr val="FFFFFF"/>
                </a:solidFill>
                <a:latin typeface="Canva Sans Bold"/>
                <a:ea typeface="Canva Sans Bold"/>
                <a:cs typeface="Canva Sans Bold"/>
                <a:sym typeface="Canva Sans Bold"/>
              </a:rPr>
              <a:t>base_valid_chars</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Un </a:t>
            </a:r>
            <a:r>
              <a:rPr lang="en-US" sz="1934" dirty="0" err="1">
                <a:solidFill>
                  <a:srgbClr val="FFFFFF"/>
                </a:solidFill>
                <a:latin typeface="Canva Sans"/>
                <a:ea typeface="Canva Sans"/>
                <a:cs typeface="Canva Sans"/>
                <a:sym typeface="Canva Sans"/>
              </a:rPr>
              <a:t>dictionnaire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associant</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chaque</a:t>
            </a:r>
            <a:r>
              <a:rPr lang="en-US" sz="1934" dirty="0">
                <a:solidFill>
                  <a:srgbClr val="FFFFFF"/>
                </a:solidFill>
                <a:latin typeface="Canva Sans"/>
                <a:ea typeface="Canva Sans"/>
                <a:cs typeface="Canva Sans"/>
                <a:sym typeface="Canva Sans"/>
              </a:rPr>
              <a:t> base ('2', '10', '16') à son ensemble de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valides</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Permet</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une</a:t>
            </a:r>
            <a:r>
              <a:rPr lang="en-US" sz="1934" dirty="0">
                <a:solidFill>
                  <a:srgbClr val="FFFFFF"/>
                </a:solidFill>
                <a:latin typeface="Canva Sans"/>
                <a:ea typeface="Canva Sans"/>
                <a:cs typeface="Canva Sans"/>
                <a:sym typeface="Canva Sans"/>
              </a:rPr>
              <a:t> validation </a:t>
            </a:r>
            <a:r>
              <a:rPr lang="en-US" sz="1934" dirty="0" err="1">
                <a:solidFill>
                  <a:srgbClr val="FFFFFF"/>
                </a:solidFill>
                <a:latin typeface="Canva Sans"/>
                <a:ea typeface="Canva Sans"/>
                <a:cs typeface="Canva Sans"/>
                <a:sym typeface="Canva Sans"/>
              </a:rPr>
              <a:t>rapide</a:t>
            </a:r>
            <a:r>
              <a:rPr lang="en-US" sz="1934" dirty="0">
                <a:solidFill>
                  <a:srgbClr val="FFFFFF"/>
                </a:solidFill>
                <a:latin typeface="Canva Sans"/>
                <a:ea typeface="Canva Sans"/>
                <a:cs typeface="Canva Sans"/>
                <a:sym typeface="Canva Sans"/>
              </a:rPr>
              <a:t> des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selon</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leur</a:t>
            </a:r>
            <a:r>
              <a:rPr lang="en-US" sz="1934" dirty="0">
                <a:solidFill>
                  <a:srgbClr val="FFFFFF"/>
                </a:solidFill>
                <a:latin typeface="Canva Sans"/>
                <a:ea typeface="Canva Sans"/>
                <a:cs typeface="Canva Sans"/>
                <a:sym typeface="Canva Sans"/>
              </a:rPr>
              <a:t> base.</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5. </a:t>
            </a:r>
            <a:r>
              <a:rPr lang="en-US" sz="1934" b="1" dirty="0" err="1">
                <a:solidFill>
                  <a:srgbClr val="FFFFFF"/>
                </a:solidFill>
                <a:latin typeface="Canva Sans Bold"/>
                <a:ea typeface="Canva Sans Bold"/>
                <a:cs typeface="Canva Sans Bold"/>
                <a:sym typeface="Canva Sans Bold"/>
              </a:rPr>
              <a:t>ask_for_init_base_text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pour demander à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d’entrer</a:t>
            </a:r>
            <a:r>
              <a:rPr lang="en-US" sz="1934" dirty="0">
                <a:solidFill>
                  <a:srgbClr val="FFFFFF"/>
                </a:solidFill>
                <a:latin typeface="Canva Sans"/>
                <a:ea typeface="Canva Sans"/>
                <a:cs typeface="Canva Sans"/>
                <a:sym typeface="Canva Sans"/>
              </a:rPr>
              <a:t> la base </a:t>
            </a:r>
            <a:r>
              <a:rPr lang="en-US" sz="1934" dirty="0" err="1">
                <a:solidFill>
                  <a:srgbClr val="FFFFFF"/>
                </a:solidFill>
                <a:latin typeface="Canva Sans"/>
                <a:ea typeface="Canva Sans"/>
                <a:cs typeface="Canva Sans"/>
                <a:sym typeface="Canva Sans"/>
              </a:rPr>
              <a:t>initiale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"Entrez la base initial (2, 10, or 16):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6. </a:t>
            </a:r>
            <a:r>
              <a:rPr lang="en-US" sz="1934" b="1" dirty="0" err="1">
                <a:solidFill>
                  <a:srgbClr val="FFFFFF"/>
                </a:solidFill>
                <a:latin typeface="Canva Sans Bold"/>
                <a:ea typeface="Canva Sans Bold"/>
                <a:cs typeface="Canva Sans Bold"/>
                <a:sym typeface="Canva Sans Bold"/>
              </a:rPr>
              <a:t>ask_again_for_init_base_text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entre </a:t>
            </a:r>
            <a:r>
              <a:rPr lang="en-US" sz="1934" dirty="0" err="1">
                <a:solidFill>
                  <a:srgbClr val="FFFFFF"/>
                </a:solidFill>
                <a:latin typeface="Canva Sans"/>
                <a:ea typeface="Canva Sans"/>
                <a:cs typeface="Canva Sans"/>
                <a:sym typeface="Canva Sans"/>
              </a:rPr>
              <a:t>une</a:t>
            </a:r>
            <a:r>
              <a:rPr lang="en-US" sz="1934" dirty="0">
                <a:solidFill>
                  <a:srgbClr val="FFFFFF"/>
                </a:solidFill>
                <a:latin typeface="Canva Sans"/>
                <a:ea typeface="Canva Sans"/>
                <a:cs typeface="Canva Sans"/>
                <a:sym typeface="Canva Sans"/>
              </a:rPr>
              <a:t> base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"Base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Svp</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entrez</a:t>
            </a:r>
            <a:r>
              <a:rPr lang="en-US" sz="1934" dirty="0">
                <a:solidFill>
                  <a:srgbClr val="FFFFFF"/>
                </a:solidFill>
                <a:latin typeface="Canva Sans"/>
                <a:ea typeface="Canva Sans"/>
                <a:cs typeface="Canva Sans"/>
                <a:sym typeface="Canva Sans"/>
              </a:rPr>
              <a:t> 2, 10, </a:t>
            </a:r>
            <a:r>
              <a:rPr lang="en-US" sz="1934" dirty="0" err="1">
                <a:solidFill>
                  <a:srgbClr val="FFFFFF"/>
                </a:solidFill>
                <a:latin typeface="Canva Sans"/>
                <a:ea typeface="Canva Sans"/>
                <a:cs typeface="Canva Sans"/>
                <a:sym typeface="Canva Sans"/>
              </a:rPr>
              <a:t>ou</a:t>
            </a:r>
            <a:r>
              <a:rPr lang="en-US" sz="1934" dirty="0">
                <a:solidFill>
                  <a:srgbClr val="FFFFFF"/>
                </a:solidFill>
                <a:latin typeface="Canva Sans"/>
                <a:ea typeface="Canva Sans"/>
                <a:cs typeface="Canva Sans"/>
                <a:sym typeface="Canva Sans"/>
              </a:rPr>
              <a:t> 16: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7. </a:t>
            </a:r>
            <a:r>
              <a:rPr lang="en-US" sz="1934" b="1" dirty="0" err="1">
                <a:solidFill>
                  <a:srgbClr val="FFFFFF"/>
                </a:solidFill>
                <a:latin typeface="Canva Sans Bold"/>
                <a:ea typeface="Canva Sans Bold"/>
                <a:cs typeface="Canva Sans Bold"/>
                <a:sym typeface="Canva Sans Bold"/>
              </a:rPr>
              <a:t>ask_for_init_number_text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pour demander à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d’entrer</a:t>
            </a:r>
            <a:r>
              <a:rPr lang="en-US" sz="1934" dirty="0">
                <a:solidFill>
                  <a:srgbClr val="FFFFFF"/>
                </a:solidFill>
                <a:latin typeface="Canva Sans"/>
                <a:ea typeface="Canva Sans"/>
                <a:cs typeface="Canva Sans"/>
                <a:sym typeface="Canva Sans"/>
              </a:rPr>
              <a:t> le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à </a:t>
            </a:r>
            <a:r>
              <a:rPr lang="en-US" sz="1934" dirty="0" err="1">
                <a:solidFill>
                  <a:srgbClr val="FFFFFF"/>
                </a:solidFill>
                <a:latin typeface="Canva Sans"/>
                <a:ea typeface="Canva Sans"/>
                <a:cs typeface="Canva Sans"/>
                <a:sym typeface="Canva Sans"/>
              </a:rPr>
              <a:t>convertir</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"Entrez le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initial: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8. </a:t>
            </a:r>
            <a:r>
              <a:rPr lang="en-US" sz="1934" b="1" dirty="0" err="1">
                <a:solidFill>
                  <a:srgbClr val="FFFFFF"/>
                </a:solidFill>
                <a:latin typeface="Canva Sans Bold"/>
                <a:ea typeface="Canva Sans Bold"/>
                <a:cs typeface="Canva Sans Bold"/>
                <a:sym typeface="Canva Sans Bold"/>
              </a:rPr>
              <a:t>ask_again_for_init_number_text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le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entré</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n’est</a:t>
            </a:r>
            <a:r>
              <a:rPr lang="en-US" sz="1934" dirty="0">
                <a:solidFill>
                  <a:srgbClr val="FFFFFF"/>
                </a:solidFill>
                <a:latin typeface="Canva Sans"/>
                <a:ea typeface="Canva Sans"/>
                <a:cs typeface="Canva Sans"/>
                <a:sym typeface="Canva Sans"/>
              </a:rPr>
              <a:t> pas </a:t>
            </a:r>
            <a:r>
              <a:rPr lang="en-US" sz="1934" dirty="0" err="1">
                <a:solidFill>
                  <a:srgbClr val="FFFFFF"/>
                </a:solidFill>
                <a:latin typeface="Canva Sans"/>
                <a:ea typeface="Canva Sans"/>
                <a:cs typeface="Canva Sans"/>
                <a:sym typeface="Canva Sans"/>
              </a:rPr>
              <a:t>valide</a:t>
            </a:r>
            <a:r>
              <a:rPr lang="en-US" sz="1934" dirty="0">
                <a:solidFill>
                  <a:srgbClr val="FFFFFF"/>
                </a:solidFill>
                <a:latin typeface="Canva Sans"/>
                <a:ea typeface="Canva Sans"/>
                <a:cs typeface="Canva Sans"/>
                <a:sym typeface="Canva Sans"/>
              </a:rPr>
              <a:t> pour la base </a:t>
            </a:r>
            <a:r>
              <a:rPr lang="en-US" sz="1934" dirty="0" err="1">
                <a:solidFill>
                  <a:srgbClr val="FFFFFF"/>
                </a:solidFill>
                <a:latin typeface="Canva Sans"/>
                <a:ea typeface="Canva Sans"/>
                <a:cs typeface="Canva Sans"/>
                <a:sym typeface="Canva Sans"/>
              </a:rPr>
              <a:t>donnée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 pour la base </a:t>
            </a:r>
            <a:r>
              <a:rPr lang="en-US" sz="1934" dirty="0" err="1">
                <a:solidFill>
                  <a:srgbClr val="FFFFFF"/>
                </a:solidFill>
                <a:latin typeface="Canva Sans"/>
                <a:ea typeface="Canva Sans"/>
                <a:cs typeface="Canva Sans"/>
                <a:sym typeface="Canva Sans"/>
              </a:rPr>
              <a:t>donnée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Essayez</a:t>
            </a:r>
            <a:r>
              <a:rPr lang="en-US" sz="1934" dirty="0">
                <a:solidFill>
                  <a:srgbClr val="FFFFFF"/>
                </a:solidFill>
                <a:latin typeface="Canva Sans"/>
                <a:ea typeface="Canva Sans"/>
                <a:cs typeface="Canva Sans"/>
                <a:sym typeface="Canva Sans"/>
              </a:rPr>
              <a:t> à nouveau </a:t>
            </a:r>
            <a:r>
              <a:rPr lang="en-US" sz="1934" dirty="0" err="1">
                <a:solidFill>
                  <a:srgbClr val="FFFFFF"/>
                </a:solidFill>
                <a:latin typeface="Canva Sans"/>
                <a:ea typeface="Canva Sans"/>
                <a:cs typeface="Canva Sans"/>
                <a:sym typeface="Canva Sans"/>
              </a:rPr>
              <a:t>Svp</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9. </a:t>
            </a:r>
            <a:r>
              <a:rPr lang="en-US" sz="1934" b="1" dirty="0" err="1">
                <a:solidFill>
                  <a:srgbClr val="FFFFFF"/>
                </a:solidFill>
                <a:latin typeface="Canva Sans Bold"/>
                <a:ea typeface="Canva Sans Bold"/>
                <a:cs typeface="Canva Sans Bold"/>
                <a:sym typeface="Canva Sans Bold"/>
              </a:rPr>
              <a:t>ask_for_target_base_text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pour demander à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d’entrer</a:t>
            </a:r>
            <a:r>
              <a:rPr lang="en-US" sz="1934" dirty="0">
                <a:solidFill>
                  <a:srgbClr val="FFFFFF"/>
                </a:solidFill>
                <a:latin typeface="Canva Sans"/>
                <a:ea typeface="Canva Sans"/>
                <a:cs typeface="Canva Sans"/>
                <a:sym typeface="Canva Sans"/>
              </a:rPr>
              <a:t> la base </a:t>
            </a:r>
            <a:r>
              <a:rPr lang="en-US" sz="1934" dirty="0" err="1">
                <a:solidFill>
                  <a:srgbClr val="FFFFFF"/>
                </a:solidFill>
                <a:latin typeface="Canva Sans"/>
                <a:ea typeface="Canva Sans"/>
                <a:cs typeface="Canva Sans"/>
                <a:sym typeface="Canva Sans"/>
              </a:rPr>
              <a:t>cible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"Entrez la base </a:t>
            </a:r>
            <a:r>
              <a:rPr lang="en-US" sz="1934" dirty="0" err="1">
                <a:solidFill>
                  <a:srgbClr val="FFFFFF"/>
                </a:solidFill>
                <a:latin typeface="Canva Sans"/>
                <a:ea typeface="Canva Sans"/>
                <a:cs typeface="Canva Sans"/>
                <a:sym typeface="Canva Sans"/>
              </a:rPr>
              <a:t>cible</a:t>
            </a:r>
            <a:r>
              <a:rPr lang="en-US" sz="1934" dirty="0">
                <a:solidFill>
                  <a:srgbClr val="FFFFFF"/>
                </a:solidFill>
                <a:latin typeface="Canva Sans"/>
                <a:ea typeface="Canva Sans"/>
                <a:cs typeface="Canva Sans"/>
                <a:sym typeface="Canva Sans"/>
              </a:rPr>
              <a:t> (2, 10, or 16):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10. </a:t>
            </a:r>
            <a:r>
              <a:rPr lang="en-US" sz="1934" b="1" dirty="0" err="1">
                <a:solidFill>
                  <a:srgbClr val="FFFFFF"/>
                </a:solidFill>
                <a:latin typeface="Canva Sans Bold"/>
                <a:ea typeface="Canva Sans Bold"/>
                <a:cs typeface="Canva Sans Bold"/>
                <a:sym typeface="Canva Sans Bold"/>
              </a:rPr>
              <a:t>ask_again_for_target_base_text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entre </a:t>
            </a:r>
            <a:r>
              <a:rPr lang="en-US" sz="1934" dirty="0" err="1">
                <a:solidFill>
                  <a:srgbClr val="FFFFFF"/>
                </a:solidFill>
                <a:latin typeface="Canva Sans"/>
                <a:ea typeface="Canva Sans"/>
                <a:cs typeface="Canva Sans"/>
                <a:sym typeface="Canva Sans"/>
              </a:rPr>
              <a:t>une</a:t>
            </a:r>
            <a:r>
              <a:rPr lang="en-US" sz="1934" dirty="0">
                <a:solidFill>
                  <a:srgbClr val="FFFFFF"/>
                </a:solidFill>
                <a:latin typeface="Canva Sans"/>
                <a:ea typeface="Canva Sans"/>
                <a:cs typeface="Canva Sans"/>
                <a:sym typeface="Canva Sans"/>
              </a:rPr>
              <a:t> base </a:t>
            </a:r>
            <a:r>
              <a:rPr lang="en-US" sz="1934" dirty="0" err="1">
                <a:solidFill>
                  <a:srgbClr val="FFFFFF"/>
                </a:solidFill>
                <a:latin typeface="Canva Sans"/>
                <a:ea typeface="Canva Sans"/>
                <a:cs typeface="Canva Sans"/>
                <a:sym typeface="Canva Sans"/>
              </a:rPr>
              <a:t>cible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"Base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 Entrez 2, 10 </a:t>
            </a:r>
            <a:r>
              <a:rPr lang="en-US" sz="1934" dirty="0" err="1">
                <a:solidFill>
                  <a:srgbClr val="FFFFFF"/>
                </a:solidFill>
                <a:latin typeface="Canva Sans"/>
                <a:ea typeface="Canva Sans"/>
                <a:cs typeface="Canva Sans"/>
                <a:sym typeface="Canva Sans"/>
              </a:rPr>
              <a:t>ou</a:t>
            </a:r>
            <a:r>
              <a:rPr lang="en-US" sz="1934" dirty="0">
                <a:solidFill>
                  <a:srgbClr val="FFFFFF"/>
                </a:solidFill>
                <a:latin typeface="Canva Sans"/>
                <a:ea typeface="Canva Sans"/>
                <a:cs typeface="Canva Sans"/>
                <a:sym typeface="Canva Sans"/>
              </a:rPr>
              <a:t> 16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endParaRPr lang="en-US" sz="1934" dirty="0">
              <a:solidFill>
                <a:srgbClr val="FFFFFF"/>
              </a:solidFill>
              <a:latin typeface="Canva Sans"/>
              <a:ea typeface="Canva Sans"/>
              <a:cs typeface="Canva Sans"/>
              <a:sym typeface="Canva Sans"/>
            </a:endParaRPr>
          </a:p>
        </p:txBody>
      </p:sp>
      <p:grpSp>
        <p:nvGrpSpPr>
          <p:cNvPr id="29" name="Group 11">
            <a:extLst>
              <a:ext uri="{FF2B5EF4-FFF2-40B4-BE49-F238E27FC236}">
                <a16:creationId xmlns:a16="http://schemas.microsoft.com/office/drawing/2014/main" id="{0E6EA95C-F145-45EC-A44B-890F58967BF8}"/>
              </a:ext>
            </a:extLst>
          </p:cNvPr>
          <p:cNvGrpSpPr>
            <a:grpSpLocks noChangeAspect="1"/>
          </p:cNvGrpSpPr>
          <p:nvPr/>
        </p:nvGrpSpPr>
        <p:grpSpPr>
          <a:xfrm>
            <a:off x="-1394888" y="11689489"/>
            <a:ext cx="3427209" cy="6781322"/>
            <a:chOff x="0" y="0"/>
            <a:chExt cx="2620010" cy="5184140"/>
          </a:xfrm>
        </p:grpSpPr>
        <p:sp>
          <p:nvSpPr>
            <p:cNvPr id="30" name="Freeform 12">
              <a:extLst>
                <a:ext uri="{FF2B5EF4-FFF2-40B4-BE49-F238E27FC236}">
                  <a16:creationId xmlns:a16="http://schemas.microsoft.com/office/drawing/2014/main" id="{3C8286CA-C33B-4CCD-82B1-D33A9AE2C0E7}"/>
                </a:ext>
              </a:extLst>
            </p:cNvPr>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31" name="Freeform 13">
              <a:extLst>
                <a:ext uri="{FF2B5EF4-FFF2-40B4-BE49-F238E27FC236}">
                  <a16:creationId xmlns:a16="http://schemas.microsoft.com/office/drawing/2014/main" id="{5E02F93E-24F3-42B3-B9C6-2A9064876F44}"/>
                </a:ext>
              </a:extLst>
            </p:cNvPr>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r="-224953"/>
              </a:stretch>
            </a:blipFill>
          </p:spPr>
        </p:sp>
        <p:sp>
          <p:nvSpPr>
            <p:cNvPr id="32" name="Freeform 14">
              <a:extLst>
                <a:ext uri="{FF2B5EF4-FFF2-40B4-BE49-F238E27FC236}">
                  <a16:creationId xmlns:a16="http://schemas.microsoft.com/office/drawing/2014/main" id="{07EEEB05-D65B-49E0-8098-FC0BC62E00B5}"/>
                </a:ext>
              </a:extLst>
            </p:cNvPr>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id="33" name="Freeform 15">
              <a:extLst>
                <a:ext uri="{FF2B5EF4-FFF2-40B4-BE49-F238E27FC236}">
                  <a16:creationId xmlns:a16="http://schemas.microsoft.com/office/drawing/2014/main" id="{2360112E-AEB5-4326-9A66-816D7D1F0448}"/>
                </a:ext>
              </a:extLst>
            </p:cNvPr>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id="34" name="Freeform 16">
              <a:extLst>
                <a:ext uri="{FF2B5EF4-FFF2-40B4-BE49-F238E27FC236}">
                  <a16:creationId xmlns:a16="http://schemas.microsoft.com/office/drawing/2014/main" id="{2E1DD6FD-AE76-4E68-96EC-82FC38F5F389}"/>
                </a:ext>
              </a:extLst>
            </p:cNvPr>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id="35" name="Freeform 17">
              <a:extLst>
                <a:ext uri="{FF2B5EF4-FFF2-40B4-BE49-F238E27FC236}">
                  <a16:creationId xmlns:a16="http://schemas.microsoft.com/office/drawing/2014/main" id="{39021DF7-5C05-44C2-ABBE-DC14775FD903}"/>
                </a:ext>
              </a:extLst>
            </p:cNvPr>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id="36" name="Freeform 18">
              <a:extLst>
                <a:ext uri="{FF2B5EF4-FFF2-40B4-BE49-F238E27FC236}">
                  <a16:creationId xmlns:a16="http://schemas.microsoft.com/office/drawing/2014/main" id="{9345AF5A-90FD-4CD7-B587-A2B5D8AA5C9F}"/>
                </a:ext>
              </a:extLst>
            </p:cNvPr>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id="37" name="Freeform 19">
              <a:extLst>
                <a:ext uri="{FF2B5EF4-FFF2-40B4-BE49-F238E27FC236}">
                  <a16:creationId xmlns:a16="http://schemas.microsoft.com/office/drawing/2014/main" id="{44AAB78B-DB23-4D0B-B346-E7619CC5C053}"/>
                </a:ext>
              </a:extLst>
            </p:cNvPr>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id="38" name="Freeform 20">
              <a:extLst>
                <a:ext uri="{FF2B5EF4-FFF2-40B4-BE49-F238E27FC236}">
                  <a16:creationId xmlns:a16="http://schemas.microsoft.com/office/drawing/2014/main" id="{55D3AF2F-80BC-45A6-9F09-CCDADFF2BCDB}"/>
                </a:ext>
              </a:extLst>
            </p:cNvPr>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id="39" name="TextBox 26">
            <a:extLst>
              <a:ext uri="{FF2B5EF4-FFF2-40B4-BE49-F238E27FC236}">
                <a16:creationId xmlns:a16="http://schemas.microsoft.com/office/drawing/2014/main" id="{D68E7D84-CB06-495D-BC30-9631ABCD9544}"/>
              </a:ext>
            </a:extLst>
          </p:cNvPr>
          <p:cNvSpPr txBox="1"/>
          <p:nvPr/>
        </p:nvSpPr>
        <p:spPr>
          <a:xfrm>
            <a:off x="11963400" y="13684702"/>
            <a:ext cx="5550376" cy="2752797"/>
          </a:xfrm>
          <a:prstGeom prst="rect">
            <a:avLst/>
          </a:prstGeom>
        </p:spPr>
        <p:txBody>
          <a:bodyPr lIns="0" tIns="0" rIns="0" bIns="0" rtlCol="0" anchor="t">
            <a:spAutoFit/>
          </a:bodyPr>
          <a:lstStyle/>
          <a:p>
            <a:pPr algn="ctr">
              <a:lnSpc>
                <a:spcPts val="7079"/>
              </a:lnSpc>
            </a:pPr>
            <a:r>
              <a:rPr lang="en-US" sz="6050" b="1">
                <a:solidFill>
                  <a:srgbClr val="FFFFFF"/>
                </a:solidFill>
                <a:latin typeface="Poppins Bold"/>
                <a:ea typeface="Poppins Bold"/>
                <a:cs typeface="Poppins Bold"/>
                <a:sym typeface="Poppins Bold"/>
              </a:rPr>
              <a:t>Fonction du programme:</a:t>
            </a:r>
          </a:p>
          <a:p>
            <a:pPr algn="ctr">
              <a:lnSpc>
                <a:spcPts val="7079"/>
              </a:lnSpc>
            </a:pPr>
            <a:r>
              <a:rPr lang="en-US" sz="6050" b="1">
                <a:solidFill>
                  <a:srgbClr val="FFFFFF"/>
                </a:solidFill>
                <a:latin typeface="Poppins Bold"/>
                <a:ea typeface="Poppins Bold"/>
                <a:cs typeface="Poppins Bold"/>
                <a:sym typeface="Poppins Bold"/>
              </a:rPr>
              <a:t>main</a:t>
            </a:r>
          </a:p>
        </p:txBody>
      </p:sp>
      <p:sp>
        <p:nvSpPr>
          <p:cNvPr id="40" name="TextBox 27">
            <a:extLst>
              <a:ext uri="{FF2B5EF4-FFF2-40B4-BE49-F238E27FC236}">
                <a16:creationId xmlns:a16="http://schemas.microsoft.com/office/drawing/2014/main" id="{E11C8E71-8DF3-42DD-A888-6423AFB72037}"/>
              </a:ext>
            </a:extLst>
          </p:cNvPr>
          <p:cNvSpPr txBox="1"/>
          <p:nvPr/>
        </p:nvSpPr>
        <p:spPr>
          <a:xfrm>
            <a:off x="2895375" y="11391988"/>
            <a:ext cx="7963396" cy="7404898"/>
          </a:xfrm>
          <a:prstGeom prst="rect">
            <a:avLst/>
          </a:prstGeom>
        </p:spPr>
        <p:txBody>
          <a:bodyPr lIns="0" tIns="0" rIns="0" bIns="0" rtlCol="0" anchor="t">
            <a:spAutoFit/>
          </a:bodyPr>
          <a:lstStyle/>
          <a:p>
            <a:pPr algn="just">
              <a:lnSpc>
                <a:spcPts val="1915"/>
              </a:lnSpc>
            </a:pPr>
            <a:r>
              <a:rPr lang="en-US" sz="1934">
                <a:solidFill>
                  <a:srgbClr val="FFFFFF"/>
                </a:solidFill>
                <a:latin typeface="Canva Sans"/>
                <a:ea typeface="Canva Sans"/>
                <a:cs typeface="Canva Sans"/>
                <a:sym typeface="Canva Sans"/>
              </a:rPr>
              <a:t>1. </a:t>
            </a:r>
            <a:r>
              <a:rPr lang="en-US" sz="1934" b="1">
                <a:solidFill>
                  <a:srgbClr val="FFFFFF"/>
                </a:solidFill>
                <a:latin typeface="Canva Sans Bold"/>
                <a:ea typeface="Canva Sans Bold"/>
                <a:cs typeface="Canva Sans Bold"/>
                <a:sym typeface="Canva Sans Bold"/>
              </a:rPr>
              <a:t>check_base(base)</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Vérifie si la base entrée est valide (2, 10 ou 16).</a:t>
            </a:r>
          </a:p>
          <a:p>
            <a:pPr algn="just">
              <a:lnSpc>
                <a:spcPts val="1915"/>
              </a:lnSpc>
            </a:pPr>
            <a:r>
              <a:rPr lang="en-US" sz="1934">
                <a:solidFill>
                  <a:srgbClr val="FFFFFF"/>
                </a:solidFill>
                <a:latin typeface="Canva Sans"/>
                <a:ea typeface="Canva Sans"/>
                <a:cs typeface="Canva Sans"/>
                <a:sym typeface="Canva Sans"/>
              </a:rPr>
              <a:t>Retourne l’entier correspondant à la base si elle est valide, sinon None.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2. </a:t>
            </a:r>
            <a:r>
              <a:rPr lang="en-US" sz="1934" b="1">
                <a:solidFill>
                  <a:srgbClr val="FFFFFF"/>
                </a:solidFill>
                <a:latin typeface="Canva Sans Bold"/>
                <a:ea typeface="Canva Sans Bold"/>
                <a:cs typeface="Canva Sans Bold"/>
                <a:sym typeface="Canva Sans Bold"/>
              </a:rPr>
              <a:t>is_valid_number(nombre, base)</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Vérifie si le nombre entré est valide pour la base spécifiée.</a:t>
            </a:r>
          </a:p>
          <a:p>
            <a:pPr algn="just">
              <a:lnSpc>
                <a:spcPts val="1915"/>
              </a:lnSpc>
            </a:pPr>
            <a:r>
              <a:rPr lang="en-US" sz="1934">
                <a:solidFill>
                  <a:srgbClr val="FFFFFF"/>
                </a:solidFill>
                <a:latin typeface="Canva Sans"/>
                <a:ea typeface="Canva Sans"/>
                <a:cs typeface="Canva Sans"/>
                <a:sym typeface="Canva Sans"/>
              </a:rPr>
              <a:t>Utilise un ensemble de caractères autorisés en fonction de la base.</a:t>
            </a:r>
          </a:p>
          <a:p>
            <a:pPr algn="just">
              <a:lnSpc>
                <a:spcPts val="1915"/>
              </a:lnSpc>
            </a:pPr>
            <a:r>
              <a:rPr lang="en-US" sz="1934">
                <a:solidFill>
                  <a:srgbClr val="FFFFFF"/>
                </a:solidFill>
                <a:latin typeface="Canva Sans"/>
                <a:ea typeface="Canva Sans"/>
                <a:cs typeface="Canva Sans"/>
                <a:sym typeface="Canva Sans"/>
              </a:rPr>
              <a:t>Retourne True si tous les caractères du nombre sont valides, sinon False.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3. </a:t>
            </a:r>
            <a:r>
              <a:rPr lang="en-US" sz="1934" b="1">
                <a:solidFill>
                  <a:srgbClr val="FFFFFF"/>
                </a:solidFill>
                <a:latin typeface="Canva Sans Bold"/>
                <a:ea typeface="Canva Sans Bold"/>
                <a:cs typeface="Canva Sans Bold"/>
                <a:sym typeface="Canva Sans Bold"/>
              </a:rPr>
              <a:t>check_target(target)</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Similaire à check_base().</a:t>
            </a:r>
          </a:p>
          <a:p>
            <a:pPr algn="just">
              <a:lnSpc>
                <a:spcPts val="1915"/>
              </a:lnSpc>
            </a:pPr>
            <a:r>
              <a:rPr lang="en-US" sz="1934">
                <a:solidFill>
                  <a:srgbClr val="FFFFFF"/>
                </a:solidFill>
                <a:latin typeface="Canva Sans"/>
                <a:ea typeface="Canva Sans"/>
                <a:cs typeface="Canva Sans"/>
                <a:sym typeface="Canva Sans"/>
              </a:rPr>
              <a:t>Vérifie si la base cible est valide (2, 10 ou 16).</a:t>
            </a:r>
          </a:p>
          <a:p>
            <a:pPr algn="just">
              <a:lnSpc>
                <a:spcPts val="1915"/>
              </a:lnSpc>
            </a:pPr>
            <a:r>
              <a:rPr lang="en-US" sz="1934">
                <a:solidFill>
                  <a:srgbClr val="FFFFFF"/>
                </a:solidFill>
                <a:latin typeface="Canva Sans"/>
                <a:ea typeface="Canva Sans"/>
                <a:cs typeface="Canva Sans"/>
                <a:sym typeface="Canva Sans"/>
              </a:rPr>
              <a:t>Retourne l’entier correspondant à la base cible si elle est valide, sinon None.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4. </a:t>
            </a:r>
            <a:r>
              <a:rPr lang="en-US" sz="1934" b="1">
                <a:solidFill>
                  <a:srgbClr val="FFFFFF"/>
                </a:solidFill>
                <a:latin typeface="Canva Sans Bold"/>
                <a:ea typeface="Canva Sans Bold"/>
                <a:cs typeface="Canva Sans Bold"/>
                <a:sym typeface="Canva Sans Bold"/>
              </a:rPr>
              <a:t>convert_base(init_number, init_base, target_base)</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Effectue la conversion d’un nombre d’une base à une autre.</a:t>
            </a:r>
          </a:p>
          <a:p>
            <a:pPr algn="just">
              <a:lnSpc>
                <a:spcPts val="1915"/>
              </a:lnSpc>
            </a:pPr>
            <a:r>
              <a:rPr lang="en-US" sz="1934">
                <a:solidFill>
                  <a:srgbClr val="FFFFFF"/>
                </a:solidFill>
                <a:latin typeface="Canva Sans"/>
                <a:ea typeface="Canva Sans"/>
                <a:cs typeface="Canva Sans"/>
                <a:sym typeface="Canva Sans"/>
              </a:rPr>
              <a:t>Utilise des fonctions spécifiques pour chaque conversion selon les bases d’entrée et de sortie.</a:t>
            </a:r>
          </a:p>
          <a:p>
            <a:pPr algn="just">
              <a:lnSpc>
                <a:spcPts val="1915"/>
              </a:lnSpc>
            </a:pPr>
            <a:r>
              <a:rPr lang="en-US" sz="1934">
                <a:solidFill>
                  <a:srgbClr val="FFFFFF"/>
                </a:solidFill>
                <a:latin typeface="Canva Sans"/>
                <a:ea typeface="Canva Sans"/>
                <a:cs typeface="Canva Sans"/>
                <a:sym typeface="Canva Sans"/>
              </a:rPr>
              <a:t>Lève une erreur si la conversion demandée n’est pas supportée.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5. </a:t>
            </a:r>
            <a:r>
              <a:rPr lang="en-US" sz="1934" b="1">
                <a:solidFill>
                  <a:srgbClr val="FFFFFF"/>
                </a:solidFill>
                <a:latin typeface="Canva Sans Bold"/>
                <a:ea typeface="Canva Sans Bold"/>
                <a:cs typeface="Canva Sans Bold"/>
                <a:sym typeface="Canva Sans Bold"/>
              </a:rPr>
              <a:t>console_mode()</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Gère l’interaction avec l’utilisateur en mode console.</a:t>
            </a:r>
          </a:p>
          <a:p>
            <a:pPr algn="just">
              <a:lnSpc>
                <a:spcPts val="1915"/>
              </a:lnSpc>
            </a:pPr>
            <a:r>
              <a:rPr lang="en-US" sz="1934">
                <a:solidFill>
                  <a:srgbClr val="FFFFFF"/>
                </a:solidFill>
                <a:latin typeface="Canva Sans"/>
                <a:ea typeface="Canva Sans"/>
                <a:cs typeface="Canva Sans"/>
                <a:sym typeface="Canva Sans"/>
              </a:rPr>
              <a:t> • Demande le nombre à convertir, la base initiale et la base cible.</a:t>
            </a:r>
          </a:p>
          <a:p>
            <a:pPr algn="just">
              <a:lnSpc>
                <a:spcPts val="1915"/>
              </a:lnSpc>
            </a:pPr>
            <a:r>
              <a:rPr lang="en-US" sz="1934">
                <a:solidFill>
                  <a:srgbClr val="FFFFFF"/>
                </a:solidFill>
                <a:latin typeface="Canva Sans"/>
                <a:ea typeface="Canva Sans"/>
                <a:cs typeface="Canva Sans"/>
                <a:sym typeface="Canva Sans"/>
              </a:rPr>
              <a:t> • Valide les entrées fournies par l’utilisateur.</a:t>
            </a:r>
          </a:p>
          <a:p>
            <a:pPr algn="just">
              <a:lnSpc>
                <a:spcPts val="1915"/>
              </a:lnSpc>
            </a:pPr>
            <a:r>
              <a:rPr lang="en-US" sz="1934">
                <a:solidFill>
                  <a:srgbClr val="FFFFFF"/>
                </a:solidFill>
                <a:latin typeface="Canva Sans"/>
                <a:ea typeface="Canva Sans"/>
                <a:cs typeface="Canva Sans"/>
                <a:sym typeface="Canva Sans"/>
              </a:rPr>
              <a:t> • Effectue la conversion et affiche le résultat.</a:t>
            </a:r>
          </a:p>
          <a:p>
            <a:pPr algn="just">
              <a:lnSpc>
                <a:spcPts val="1915"/>
              </a:lnSpc>
            </a:pPr>
            <a:r>
              <a:rPr lang="en-US" sz="1934">
                <a:solidFill>
                  <a:srgbClr val="FFFFFF"/>
                </a:solidFill>
                <a:latin typeface="Canva Sans"/>
                <a:ea typeface="Canva Sans"/>
                <a:cs typeface="Canva Sans"/>
                <a:sym typeface="Canva Sans"/>
              </a:rPr>
              <a:t> • Permet à l’utilisateur de continuer avec une autre conversion ou de quitter le programme.</a:t>
            </a:r>
          </a:p>
          <a:p>
            <a:pPr algn="just">
              <a:lnSpc>
                <a:spcPts val="1915"/>
              </a:lnSpc>
            </a:pPr>
            <a:endParaRPr lang="en-US" sz="1934">
              <a:solidFill>
                <a:srgbClr val="FFFFFF"/>
              </a:solidFill>
              <a:latin typeface="Canva Sans"/>
              <a:ea typeface="Canva Sans"/>
              <a:cs typeface="Canva Sans"/>
              <a:sym typeface="Canva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2D0727">
                <a:alpha val="100000"/>
              </a:srgbClr>
            </a:gs>
            <a:gs pos="100000">
              <a:srgbClr val="0C0822">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8153377" y="7727913"/>
            <a:ext cx="290192" cy="1530387"/>
            <a:chOff x="0" y="0"/>
            <a:chExt cx="294878" cy="1555103"/>
          </a:xfrm>
        </p:grpSpPr>
        <p:sp>
          <p:nvSpPr>
            <p:cNvPr id="9" name="Freeform 9"/>
            <p:cNvSpPr/>
            <p:nvPr/>
          </p:nvSpPr>
          <p:spPr>
            <a:xfrm>
              <a:off x="0" y="0"/>
              <a:ext cx="294878" cy="1555103"/>
            </a:xfrm>
            <a:custGeom>
              <a:avLst/>
              <a:gdLst/>
              <a:ahLst/>
              <a:cxnLst/>
              <a:rect l="l" t="t" r="r" b="b"/>
              <a:pathLst>
                <a:path w="294878" h="1555103">
                  <a:moveTo>
                    <a:pt x="147439" y="0"/>
                  </a:moveTo>
                  <a:lnTo>
                    <a:pt x="147439" y="0"/>
                  </a:lnTo>
                  <a:cubicBezTo>
                    <a:pt x="228868" y="0"/>
                    <a:pt x="294878" y="66011"/>
                    <a:pt x="294878" y="147439"/>
                  </a:cubicBezTo>
                  <a:lnTo>
                    <a:pt x="294878" y="1407663"/>
                  </a:lnTo>
                  <a:cubicBezTo>
                    <a:pt x="294878" y="1446767"/>
                    <a:pt x="279345" y="1484268"/>
                    <a:pt x="251694" y="1511919"/>
                  </a:cubicBezTo>
                  <a:cubicBezTo>
                    <a:pt x="224044" y="1539569"/>
                    <a:pt x="186542" y="1555103"/>
                    <a:pt x="147439" y="1555103"/>
                  </a:cubicBezTo>
                  <a:lnTo>
                    <a:pt x="147439" y="1555103"/>
                  </a:lnTo>
                  <a:cubicBezTo>
                    <a:pt x="108336" y="1555103"/>
                    <a:pt x="70834" y="1539569"/>
                    <a:pt x="43184" y="1511919"/>
                  </a:cubicBezTo>
                  <a:cubicBezTo>
                    <a:pt x="15534" y="1484268"/>
                    <a:pt x="0" y="1446767"/>
                    <a:pt x="0" y="1407663"/>
                  </a:cubicBezTo>
                  <a:lnTo>
                    <a:pt x="0" y="147439"/>
                  </a:lnTo>
                  <a:cubicBezTo>
                    <a:pt x="0" y="108336"/>
                    <a:pt x="15534" y="70834"/>
                    <a:pt x="43184" y="43184"/>
                  </a:cubicBezTo>
                  <a:cubicBezTo>
                    <a:pt x="70834" y="15534"/>
                    <a:pt x="108336" y="0"/>
                    <a:pt x="147439" y="0"/>
                  </a:cubicBezTo>
                  <a:close/>
                </a:path>
              </a:pathLst>
            </a:custGeom>
            <a:gradFill rotWithShape="1">
              <a:gsLst>
                <a:gs pos="0">
                  <a:srgbClr val="FF00E6">
                    <a:alpha val="100000"/>
                  </a:srgbClr>
                </a:gs>
                <a:gs pos="100000">
                  <a:srgbClr val="60057F">
                    <a:alpha val="100000"/>
                  </a:srgbClr>
                </a:gs>
              </a:gsLst>
              <a:lin ang="2700000"/>
            </a:gradFill>
          </p:spPr>
        </p:sp>
        <p:sp>
          <p:nvSpPr>
            <p:cNvPr id="10" name="TextBox 10"/>
            <p:cNvSpPr txBox="1"/>
            <p:nvPr/>
          </p:nvSpPr>
          <p:spPr>
            <a:xfrm>
              <a:off x="0" y="-38100"/>
              <a:ext cx="294878" cy="1593203"/>
            </a:xfrm>
            <a:prstGeom prst="rect">
              <a:avLst/>
            </a:prstGeom>
          </p:spPr>
          <p:txBody>
            <a:bodyPr lIns="50800" tIns="50800" rIns="50800" bIns="50800" rtlCol="0" anchor="ctr"/>
            <a:lstStyle/>
            <a:p>
              <a:pPr algn="ctr">
                <a:lnSpc>
                  <a:spcPts val="2659"/>
                </a:lnSpc>
              </a:pPr>
              <a:endParaRPr/>
            </a:p>
          </p:txBody>
        </p:sp>
      </p:grpSp>
      <p:grpSp>
        <p:nvGrpSpPr>
          <p:cNvPr id="11" name="Group 11"/>
          <p:cNvGrpSpPr>
            <a:grpSpLocks noChangeAspect="1"/>
          </p:cNvGrpSpPr>
          <p:nvPr/>
        </p:nvGrpSpPr>
        <p:grpSpPr>
          <a:xfrm>
            <a:off x="-1218182" y="1752839"/>
            <a:ext cx="3427209" cy="6781322"/>
            <a:chOff x="0" y="0"/>
            <a:chExt cx="2620010" cy="5184140"/>
          </a:xfrm>
        </p:grpSpPr>
        <p:sp>
          <p:nvSpPr>
            <p:cNvPr id="12" name="Freeform 12"/>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13" name="Freeform 13"/>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r="-224953"/>
              </a:stretch>
            </a:blipFill>
          </p:spPr>
        </p:sp>
        <p:sp>
          <p:nvSpPr>
            <p:cNvPr id="14" name="Freeform 14"/>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id="15" name="Freeform 15"/>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id="16" name="Freeform 16"/>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id="17" name="Freeform 17"/>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id="18" name="Freeform 18"/>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id="19" name="Freeform 19"/>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id="20" name="Freeform 20"/>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id="21" name="Freeform 21"/>
          <p:cNvSpPr/>
          <p:nvPr/>
        </p:nvSpPr>
        <p:spPr>
          <a:xfrm>
            <a:off x="535713" y="414823"/>
            <a:ext cx="342616" cy="359616"/>
          </a:xfrm>
          <a:custGeom>
            <a:avLst/>
            <a:gdLst/>
            <a:ahLst/>
            <a:cxnLst/>
            <a:rect l="l" t="t" r="r" b="b"/>
            <a:pathLst>
              <a:path w="342616" h="359616">
                <a:moveTo>
                  <a:pt x="0" y="0"/>
                </a:moveTo>
                <a:lnTo>
                  <a:pt x="342616" y="0"/>
                </a:lnTo>
                <a:lnTo>
                  <a:pt x="342616" y="359616"/>
                </a:lnTo>
                <a:lnTo>
                  <a:pt x="0" y="35961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6" name="TextBox 26"/>
          <p:cNvSpPr txBox="1"/>
          <p:nvPr/>
        </p:nvSpPr>
        <p:spPr>
          <a:xfrm>
            <a:off x="12140106" y="3748052"/>
            <a:ext cx="5550376" cy="2752797"/>
          </a:xfrm>
          <a:prstGeom prst="rect">
            <a:avLst/>
          </a:prstGeom>
        </p:spPr>
        <p:txBody>
          <a:bodyPr lIns="0" tIns="0" rIns="0" bIns="0" rtlCol="0" anchor="t">
            <a:spAutoFit/>
          </a:bodyPr>
          <a:lstStyle/>
          <a:p>
            <a:pPr algn="ctr">
              <a:lnSpc>
                <a:spcPts val="7079"/>
              </a:lnSpc>
            </a:pPr>
            <a:r>
              <a:rPr lang="en-US" sz="6050" b="1">
                <a:solidFill>
                  <a:srgbClr val="FFFFFF"/>
                </a:solidFill>
                <a:latin typeface="Poppins Bold"/>
                <a:ea typeface="Poppins Bold"/>
                <a:cs typeface="Poppins Bold"/>
                <a:sym typeface="Poppins Bold"/>
              </a:rPr>
              <a:t>Fonction du programme:</a:t>
            </a:r>
          </a:p>
          <a:p>
            <a:pPr algn="ctr">
              <a:lnSpc>
                <a:spcPts val="7079"/>
              </a:lnSpc>
            </a:pPr>
            <a:r>
              <a:rPr lang="en-US" sz="6050" b="1">
                <a:solidFill>
                  <a:srgbClr val="FFFFFF"/>
                </a:solidFill>
                <a:latin typeface="Poppins Bold"/>
                <a:ea typeface="Poppins Bold"/>
                <a:cs typeface="Poppins Bold"/>
                <a:sym typeface="Poppins Bold"/>
              </a:rPr>
              <a:t>Tools</a:t>
            </a:r>
          </a:p>
        </p:txBody>
      </p:sp>
      <p:sp>
        <p:nvSpPr>
          <p:cNvPr id="27" name="TextBox 27"/>
          <p:cNvSpPr txBox="1"/>
          <p:nvPr/>
        </p:nvSpPr>
        <p:spPr>
          <a:xfrm>
            <a:off x="2645447" y="1931588"/>
            <a:ext cx="10362578" cy="7643023"/>
          </a:xfrm>
          <a:prstGeom prst="rect">
            <a:avLst/>
          </a:prstGeom>
        </p:spPr>
        <p:txBody>
          <a:bodyPr lIns="0" tIns="0" rIns="0" bIns="0" rtlCol="0" anchor="t">
            <a:spAutoFit/>
          </a:bodyPr>
          <a:lstStyle/>
          <a:p>
            <a:pPr algn="just">
              <a:lnSpc>
                <a:spcPts val="1915"/>
              </a:lnSpc>
            </a:pPr>
            <a:r>
              <a:rPr lang="en-US" sz="1934">
                <a:solidFill>
                  <a:srgbClr val="FFFFFF"/>
                </a:solidFill>
                <a:latin typeface="Canva Sans"/>
                <a:ea typeface="Canva Sans"/>
                <a:cs typeface="Canva Sans"/>
                <a:sym typeface="Canva Sans"/>
              </a:rPr>
              <a:t> 1. </a:t>
            </a:r>
            <a:r>
              <a:rPr lang="en-US" sz="1934" b="1">
                <a:solidFill>
                  <a:srgbClr val="FFFFFF"/>
                </a:solidFill>
                <a:latin typeface="Canva Sans Bold"/>
                <a:ea typeface="Canva Sans Bold"/>
                <a:cs typeface="Canva Sans Bold"/>
                <a:sym typeface="Canva Sans Bold"/>
              </a:rPr>
              <a:t>dec_to_bin(init_number)</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Convertit un nombre décimal (base 10) en binaire (base 2).</a:t>
            </a:r>
          </a:p>
          <a:p>
            <a:pPr algn="just">
              <a:lnSpc>
                <a:spcPts val="1915"/>
              </a:lnSpc>
            </a:pPr>
            <a:r>
              <a:rPr lang="en-US" sz="1934">
                <a:solidFill>
                  <a:srgbClr val="FFFFFF"/>
                </a:solidFill>
                <a:latin typeface="Canva Sans"/>
                <a:ea typeface="Canva Sans"/>
                <a:cs typeface="Canva Sans"/>
                <a:sym typeface="Canva Sans"/>
              </a:rPr>
              <a:t>Utilise une méthode de division successive par 2 pour construire le nombre binaire.</a:t>
            </a:r>
          </a:p>
          <a:p>
            <a:pPr algn="just">
              <a:lnSpc>
                <a:spcPts val="1915"/>
              </a:lnSpc>
            </a:pPr>
            <a:r>
              <a:rPr lang="en-US" sz="1934">
                <a:solidFill>
                  <a:srgbClr val="FFFFFF"/>
                </a:solidFill>
                <a:latin typeface="Canva Sans"/>
                <a:ea typeface="Canva Sans"/>
                <a:cs typeface="Canva Sans"/>
                <a:sym typeface="Canva Sans"/>
              </a:rPr>
              <a:t>Retourne le résultat sous forme de chaîne.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2. </a:t>
            </a:r>
            <a:r>
              <a:rPr lang="en-US" sz="1934" b="1">
                <a:solidFill>
                  <a:srgbClr val="FFFFFF"/>
                </a:solidFill>
                <a:latin typeface="Canva Sans Bold"/>
                <a:ea typeface="Canva Sans Bold"/>
                <a:cs typeface="Canva Sans Bold"/>
                <a:sym typeface="Canva Sans Bold"/>
              </a:rPr>
              <a:t>hex_to_bin(init_number)</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Convertit un nombre hexadécimal (base 16) en binaire (base 2).</a:t>
            </a:r>
          </a:p>
          <a:p>
            <a:pPr algn="just">
              <a:lnSpc>
                <a:spcPts val="1915"/>
              </a:lnSpc>
            </a:pPr>
            <a:r>
              <a:rPr lang="en-US" sz="1934">
                <a:solidFill>
                  <a:srgbClr val="FFFFFF"/>
                </a:solidFill>
                <a:latin typeface="Canva Sans"/>
                <a:ea typeface="Canva Sans"/>
                <a:cs typeface="Canva Sans"/>
                <a:sym typeface="Canva Sans"/>
              </a:rPr>
              <a:t>Utilise un dictionnaire pour mapper chaque caractère hexadécimal à sa représentation binaire.</a:t>
            </a:r>
          </a:p>
          <a:p>
            <a:pPr algn="just">
              <a:lnSpc>
                <a:spcPts val="1915"/>
              </a:lnSpc>
            </a:pPr>
            <a:r>
              <a:rPr lang="en-US" sz="1934">
                <a:solidFill>
                  <a:srgbClr val="FFFFFF"/>
                </a:solidFill>
                <a:latin typeface="Canva Sans"/>
                <a:ea typeface="Canva Sans"/>
                <a:cs typeface="Canva Sans"/>
                <a:sym typeface="Canva Sans"/>
              </a:rPr>
              <a:t>Retourne le résultat sous forme de chaîne, sans les zéros inutiles au début.</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3. </a:t>
            </a:r>
            <a:r>
              <a:rPr lang="en-US" sz="1934" b="1">
                <a:solidFill>
                  <a:srgbClr val="FFFFFF"/>
                </a:solidFill>
                <a:latin typeface="Canva Sans Bold"/>
                <a:ea typeface="Canva Sans Bold"/>
                <a:cs typeface="Canva Sans Bold"/>
                <a:sym typeface="Canva Sans Bold"/>
              </a:rPr>
              <a:t>bin_to_dec(init_number)</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Convertit un nombre binaire (base 2) en décimal (base 10).</a:t>
            </a:r>
          </a:p>
          <a:p>
            <a:pPr algn="just">
              <a:lnSpc>
                <a:spcPts val="1915"/>
              </a:lnSpc>
            </a:pPr>
            <a:r>
              <a:rPr lang="en-US" sz="1934">
                <a:solidFill>
                  <a:srgbClr val="FFFFFF"/>
                </a:solidFill>
                <a:latin typeface="Canva Sans"/>
                <a:ea typeface="Canva Sans"/>
                <a:cs typeface="Canva Sans"/>
                <a:sym typeface="Canva Sans"/>
              </a:rPr>
              <a:t>Calcule la somme des puissances de 2 pour chaque chiffre binaire.</a:t>
            </a:r>
          </a:p>
          <a:p>
            <a:pPr algn="just">
              <a:lnSpc>
                <a:spcPts val="1915"/>
              </a:lnSpc>
            </a:pPr>
            <a:r>
              <a:rPr lang="en-US" sz="1934">
                <a:solidFill>
                  <a:srgbClr val="FFFFFF"/>
                </a:solidFill>
                <a:latin typeface="Canva Sans"/>
                <a:ea typeface="Canva Sans"/>
                <a:cs typeface="Canva Sans"/>
                <a:sym typeface="Canva Sans"/>
              </a:rPr>
              <a:t>Retourne le résultat sous forme de chaîne.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4. </a:t>
            </a:r>
            <a:r>
              <a:rPr lang="en-US" sz="1934" b="1">
                <a:solidFill>
                  <a:srgbClr val="FFFFFF"/>
                </a:solidFill>
                <a:latin typeface="Canva Sans Bold"/>
                <a:ea typeface="Canva Sans Bold"/>
                <a:cs typeface="Canva Sans Bold"/>
                <a:sym typeface="Canva Sans Bold"/>
              </a:rPr>
              <a:t>hex_to_dec(init_number)</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Convertit un nombre hexadécimal (base 16) en décimal (base 10).</a:t>
            </a:r>
          </a:p>
          <a:p>
            <a:pPr algn="just">
              <a:lnSpc>
                <a:spcPts val="1915"/>
              </a:lnSpc>
            </a:pPr>
            <a:r>
              <a:rPr lang="en-US" sz="1934">
                <a:solidFill>
                  <a:srgbClr val="FFFFFF"/>
                </a:solidFill>
                <a:latin typeface="Canva Sans"/>
                <a:ea typeface="Canva Sans"/>
                <a:cs typeface="Canva Sans"/>
                <a:sym typeface="Canva Sans"/>
              </a:rPr>
              <a:t>Utilise la fonction native int de Python avec la base 16.</a:t>
            </a:r>
          </a:p>
          <a:p>
            <a:pPr algn="just">
              <a:lnSpc>
                <a:spcPts val="1915"/>
              </a:lnSpc>
            </a:pPr>
            <a:r>
              <a:rPr lang="en-US" sz="1934">
                <a:solidFill>
                  <a:srgbClr val="FFFFFF"/>
                </a:solidFill>
                <a:latin typeface="Canva Sans"/>
                <a:ea typeface="Canva Sans"/>
                <a:cs typeface="Canva Sans"/>
                <a:sym typeface="Canva Sans"/>
              </a:rPr>
              <a:t>Retourne le résultat sous forme de chaîne.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5. </a:t>
            </a:r>
            <a:r>
              <a:rPr lang="en-US" sz="1934" b="1">
                <a:solidFill>
                  <a:srgbClr val="FFFFFF"/>
                </a:solidFill>
                <a:latin typeface="Canva Sans Bold"/>
                <a:ea typeface="Canva Sans Bold"/>
                <a:cs typeface="Canva Sans Bold"/>
                <a:sym typeface="Canva Sans Bold"/>
              </a:rPr>
              <a:t>dec_to_hex(init_number)</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Convertit un nombre décimal (base 10) en hexadécimal (base 16).</a:t>
            </a:r>
          </a:p>
          <a:p>
            <a:pPr algn="just">
              <a:lnSpc>
                <a:spcPts val="1915"/>
              </a:lnSpc>
            </a:pPr>
            <a:r>
              <a:rPr lang="en-US" sz="1934">
                <a:solidFill>
                  <a:srgbClr val="FFFFFF"/>
                </a:solidFill>
                <a:latin typeface="Canva Sans"/>
                <a:ea typeface="Canva Sans"/>
                <a:cs typeface="Canva Sans"/>
                <a:sym typeface="Canva Sans"/>
              </a:rPr>
              <a:t>Utilise une méthode de division successive par 16 pour construire le nombre hexadécimal.</a:t>
            </a:r>
          </a:p>
          <a:p>
            <a:pPr algn="just">
              <a:lnSpc>
                <a:spcPts val="1915"/>
              </a:lnSpc>
            </a:pPr>
            <a:r>
              <a:rPr lang="en-US" sz="1934">
                <a:solidFill>
                  <a:srgbClr val="FFFFFF"/>
                </a:solidFill>
                <a:latin typeface="Canva Sans"/>
                <a:ea typeface="Canva Sans"/>
                <a:cs typeface="Canva Sans"/>
                <a:sym typeface="Canva Sans"/>
              </a:rPr>
              <a:t>Retourne le résultat sous forme de chaîne.</a:t>
            </a:r>
          </a:p>
          <a:p>
            <a:pPr algn="just">
              <a:lnSpc>
                <a:spcPts val="1915"/>
              </a:lnSpc>
            </a:pPr>
            <a:endParaRPr lang="en-US" sz="1934">
              <a:solidFill>
                <a:srgbClr val="FFFFFF"/>
              </a:solidFill>
              <a:latin typeface="Canva Sans"/>
              <a:ea typeface="Canva Sans"/>
              <a:cs typeface="Canva Sans"/>
              <a:sym typeface="Canva Sans"/>
            </a:endParaRPr>
          </a:p>
          <a:p>
            <a:pPr algn="just">
              <a:lnSpc>
                <a:spcPts val="1915"/>
              </a:lnSpc>
            </a:pPr>
            <a:r>
              <a:rPr lang="en-US" sz="1934">
                <a:solidFill>
                  <a:srgbClr val="FFFFFF"/>
                </a:solidFill>
                <a:latin typeface="Canva Sans"/>
                <a:ea typeface="Canva Sans"/>
                <a:cs typeface="Canva Sans"/>
                <a:sym typeface="Canva Sans"/>
              </a:rPr>
              <a:t> 6. </a:t>
            </a:r>
            <a:r>
              <a:rPr lang="en-US" sz="1934" b="1">
                <a:solidFill>
                  <a:srgbClr val="FFFFFF"/>
                </a:solidFill>
                <a:latin typeface="Canva Sans Bold"/>
                <a:ea typeface="Canva Sans Bold"/>
                <a:cs typeface="Canva Sans Bold"/>
                <a:sym typeface="Canva Sans Bold"/>
              </a:rPr>
              <a:t>bin_to_hex(init_number)</a:t>
            </a:r>
            <a:r>
              <a:rPr lang="en-US" sz="1934">
                <a:solidFill>
                  <a:srgbClr val="FFFFFF"/>
                </a:solidFill>
                <a:latin typeface="Canva Sans"/>
                <a:ea typeface="Canva Sans"/>
                <a:cs typeface="Canva Sans"/>
                <a:sym typeface="Canva Sans"/>
              </a:rPr>
              <a:t> :</a:t>
            </a:r>
          </a:p>
          <a:p>
            <a:pPr algn="just">
              <a:lnSpc>
                <a:spcPts val="1915"/>
              </a:lnSpc>
            </a:pPr>
            <a:r>
              <a:rPr lang="en-US" sz="1934">
                <a:solidFill>
                  <a:srgbClr val="FFFFFF"/>
                </a:solidFill>
                <a:latin typeface="Canva Sans"/>
                <a:ea typeface="Canva Sans"/>
                <a:cs typeface="Canva Sans"/>
                <a:sym typeface="Canva Sans"/>
              </a:rPr>
              <a:t>Convertit un nombre binaire (base 2) en hexadécimal (base 16).</a:t>
            </a:r>
          </a:p>
          <a:p>
            <a:pPr algn="just">
              <a:lnSpc>
                <a:spcPts val="1915"/>
              </a:lnSpc>
            </a:pPr>
            <a:r>
              <a:rPr lang="en-US" sz="1934">
                <a:solidFill>
                  <a:srgbClr val="FFFFFF"/>
                </a:solidFill>
                <a:latin typeface="Canva Sans"/>
                <a:ea typeface="Canva Sans"/>
                <a:cs typeface="Canva Sans"/>
                <a:sym typeface="Canva Sans"/>
              </a:rPr>
              <a:t>Effectue une conversion intermédiaire en décimal avant de convertir en hexadécimal.</a:t>
            </a:r>
          </a:p>
          <a:p>
            <a:pPr algn="just">
              <a:lnSpc>
                <a:spcPts val="1915"/>
              </a:lnSpc>
            </a:pPr>
            <a:r>
              <a:rPr lang="en-US" sz="1934">
                <a:solidFill>
                  <a:srgbClr val="FFFFFF"/>
                </a:solidFill>
                <a:latin typeface="Canva Sans"/>
                <a:ea typeface="Canva Sans"/>
                <a:cs typeface="Canva Sans"/>
                <a:sym typeface="Canva Sans"/>
              </a:rPr>
              <a:t>Retourne le résultat sous forme de chaîne.</a:t>
            </a:r>
          </a:p>
          <a:p>
            <a:pPr algn="just">
              <a:lnSpc>
                <a:spcPts val="1915"/>
              </a:lnSpc>
            </a:pPr>
            <a:endParaRPr lang="en-US" sz="1934">
              <a:solidFill>
                <a:srgbClr val="FFFFFF"/>
              </a:solidFill>
              <a:latin typeface="Canva Sans"/>
              <a:ea typeface="Canva Sans"/>
              <a:cs typeface="Canva Sans"/>
              <a:sym typeface="Canva Sans"/>
            </a:endParaRPr>
          </a:p>
        </p:txBody>
      </p:sp>
      <p:grpSp>
        <p:nvGrpSpPr>
          <p:cNvPr id="28" name="Group 11">
            <a:extLst>
              <a:ext uri="{FF2B5EF4-FFF2-40B4-BE49-F238E27FC236}">
                <a16:creationId xmlns:a16="http://schemas.microsoft.com/office/drawing/2014/main" id="{7F784BE8-A562-461E-8017-F773ECBB989E}"/>
              </a:ext>
            </a:extLst>
          </p:cNvPr>
          <p:cNvGrpSpPr>
            <a:grpSpLocks noChangeAspect="1"/>
          </p:cNvGrpSpPr>
          <p:nvPr/>
        </p:nvGrpSpPr>
        <p:grpSpPr>
          <a:xfrm>
            <a:off x="-1131804" y="12969893"/>
            <a:ext cx="3427209" cy="6781322"/>
            <a:chOff x="0" y="0"/>
            <a:chExt cx="2620010" cy="5184140"/>
          </a:xfrm>
        </p:grpSpPr>
        <p:sp>
          <p:nvSpPr>
            <p:cNvPr id="29" name="Freeform 12">
              <a:extLst>
                <a:ext uri="{FF2B5EF4-FFF2-40B4-BE49-F238E27FC236}">
                  <a16:creationId xmlns:a16="http://schemas.microsoft.com/office/drawing/2014/main" id="{64DF0D46-ACE1-465F-989C-3119C8215E8A}"/>
                </a:ext>
              </a:extLst>
            </p:cNvPr>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id="30" name="Freeform 13">
              <a:extLst>
                <a:ext uri="{FF2B5EF4-FFF2-40B4-BE49-F238E27FC236}">
                  <a16:creationId xmlns:a16="http://schemas.microsoft.com/office/drawing/2014/main" id="{EA84C98F-A6A5-426F-8C22-5F5FC115662D}"/>
                </a:ext>
              </a:extLst>
            </p:cNvPr>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r="-224953"/>
              </a:stretch>
            </a:blipFill>
          </p:spPr>
        </p:sp>
        <p:sp>
          <p:nvSpPr>
            <p:cNvPr id="31" name="Freeform 14">
              <a:extLst>
                <a:ext uri="{FF2B5EF4-FFF2-40B4-BE49-F238E27FC236}">
                  <a16:creationId xmlns:a16="http://schemas.microsoft.com/office/drawing/2014/main" id="{AD708633-9065-443F-96D6-736BB195850A}"/>
                </a:ext>
              </a:extLst>
            </p:cNvPr>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id="32" name="Freeform 15">
              <a:extLst>
                <a:ext uri="{FF2B5EF4-FFF2-40B4-BE49-F238E27FC236}">
                  <a16:creationId xmlns:a16="http://schemas.microsoft.com/office/drawing/2014/main" id="{08743A23-AD4B-4AC4-BF5B-DD4FD28CFE98}"/>
                </a:ext>
              </a:extLst>
            </p:cNvPr>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id="33" name="Freeform 16">
              <a:extLst>
                <a:ext uri="{FF2B5EF4-FFF2-40B4-BE49-F238E27FC236}">
                  <a16:creationId xmlns:a16="http://schemas.microsoft.com/office/drawing/2014/main" id="{3F788578-109A-41C3-B1F7-3D7DCE579E8C}"/>
                </a:ext>
              </a:extLst>
            </p:cNvPr>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id="34" name="Freeform 17">
              <a:extLst>
                <a:ext uri="{FF2B5EF4-FFF2-40B4-BE49-F238E27FC236}">
                  <a16:creationId xmlns:a16="http://schemas.microsoft.com/office/drawing/2014/main" id="{277CE4E9-127A-477D-8BB9-B123C87A2F23}"/>
                </a:ext>
              </a:extLst>
            </p:cNvPr>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id="35" name="Freeform 18">
              <a:extLst>
                <a:ext uri="{FF2B5EF4-FFF2-40B4-BE49-F238E27FC236}">
                  <a16:creationId xmlns:a16="http://schemas.microsoft.com/office/drawing/2014/main" id="{AABCB311-1FD0-4E5C-8321-B9449D866A7C}"/>
                </a:ext>
              </a:extLst>
            </p:cNvPr>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id="36" name="Freeform 19">
              <a:extLst>
                <a:ext uri="{FF2B5EF4-FFF2-40B4-BE49-F238E27FC236}">
                  <a16:creationId xmlns:a16="http://schemas.microsoft.com/office/drawing/2014/main" id="{79990E8D-C842-452F-ADAB-BBB1421C3B5C}"/>
                </a:ext>
              </a:extLst>
            </p:cNvPr>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id="37" name="Freeform 20">
              <a:extLst>
                <a:ext uri="{FF2B5EF4-FFF2-40B4-BE49-F238E27FC236}">
                  <a16:creationId xmlns:a16="http://schemas.microsoft.com/office/drawing/2014/main" id="{06AEB133-31EF-4AB4-B4EA-682B7F92A5A6}"/>
                </a:ext>
              </a:extLst>
            </p:cNvPr>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id="38" name="TextBox 27">
            <a:extLst>
              <a:ext uri="{FF2B5EF4-FFF2-40B4-BE49-F238E27FC236}">
                <a16:creationId xmlns:a16="http://schemas.microsoft.com/office/drawing/2014/main" id="{F8FF0447-139E-4D2D-8C3B-02D7F80D72D1}"/>
              </a:ext>
            </a:extLst>
          </p:cNvPr>
          <p:cNvSpPr txBox="1"/>
          <p:nvPr/>
        </p:nvSpPr>
        <p:spPr>
          <a:xfrm>
            <a:off x="12226484" y="14965106"/>
            <a:ext cx="5550376" cy="2752797"/>
          </a:xfrm>
          <a:prstGeom prst="rect">
            <a:avLst/>
          </a:prstGeom>
        </p:spPr>
        <p:txBody>
          <a:bodyPr lIns="0" tIns="0" rIns="0" bIns="0" rtlCol="0" anchor="t">
            <a:spAutoFit/>
          </a:bodyPr>
          <a:lstStyle/>
          <a:p>
            <a:pPr algn="ctr">
              <a:lnSpc>
                <a:spcPts val="7079"/>
              </a:lnSpc>
            </a:pPr>
            <a:r>
              <a:rPr lang="en-US" sz="6050" b="1">
                <a:solidFill>
                  <a:srgbClr val="FFFFFF"/>
                </a:solidFill>
                <a:latin typeface="Poppins Bold"/>
                <a:ea typeface="Poppins Bold"/>
                <a:cs typeface="Poppins Bold"/>
                <a:sym typeface="Poppins Bold"/>
              </a:rPr>
              <a:t>Fonction du programme:</a:t>
            </a:r>
          </a:p>
          <a:p>
            <a:pPr algn="ctr">
              <a:lnSpc>
                <a:spcPts val="7079"/>
              </a:lnSpc>
            </a:pPr>
            <a:r>
              <a:rPr lang="en-US" sz="6050" b="1">
                <a:solidFill>
                  <a:srgbClr val="FFFFFF"/>
                </a:solidFill>
                <a:latin typeface="Poppins Bold"/>
                <a:ea typeface="Poppins Bold"/>
                <a:cs typeface="Poppins Bold"/>
                <a:sym typeface="Poppins Bold"/>
              </a:rPr>
              <a:t>Data</a:t>
            </a:r>
          </a:p>
        </p:txBody>
      </p:sp>
      <p:sp>
        <p:nvSpPr>
          <p:cNvPr id="39" name="TextBox 28">
            <a:extLst>
              <a:ext uri="{FF2B5EF4-FFF2-40B4-BE49-F238E27FC236}">
                <a16:creationId xmlns:a16="http://schemas.microsoft.com/office/drawing/2014/main" id="{80C343F0-98A4-4754-85FC-E39503474A6C}"/>
              </a:ext>
            </a:extLst>
          </p:cNvPr>
          <p:cNvSpPr txBox="1"/>
          <p:nvPr/>
        </p:nvSpPr>
        <p:spPr>
          <a:xfrm>
            <a:off x="2731825" y="11124580"/>
            <a:ext cx="10362578" cy="10500523"/>
          </a:xfrm>
          <a:prstGeom prst="rect">
            <a:avLst/>
          </a:prstGeom>
        </p:spPr>
        <p:txBody>
          <a:bodyPr lIns="0" tIns="0" rIns="0" bIns="0" rtlCol="0" anchor="t">
            <a:spAutoFit/>
          </a:bodyPr>
          <a:lstStyle/>
          <a:p>
            <a:pPr algn="just">
              <a:lnSpc>
                <a:spcPts val="1915"/>
              </a:lnSpc>
            </a:pPr>
            <a:endParaRPr dirty="0"/>
          </a:p>
          <a:p>
            <a:pPr algn="just">
              <a:lnSpc>
                <a:spcPts val="1915"/>
              </a:lnSpc>
            </a:pPr>
            <a:r>
              <a:rPr lang="en-US" sz="1934" dirty="0">
                <a:solidFill>
                  <a:srgbClr val="FFFFFF"/>
                </a:solidFill>
                <a:latin typeface="Canva Sans"/>
                <a:ea typeface="Canva Sans"/>
                <a:cs typeface="Canva Sans"/>
                <a:sym typeface="Canva Sans"/>
              </a:rPr>
              <a:t>1.</a:t>
            </a:r>
            <a:r>
              <a:rPr lang="en-US" sz="1934" b="1" dirty="0">
                <a:solidFill>
                  <a:srgbClr val="FFFFFF"/>
                </a:solidFill>
                <a:latin typeface="Canva Sans Bold"/>
                <a:ea typeface="Canva Sans Bold"/>
                <a:cs typeface="Canva Sans Bold"/>
                <a:sym typeface="Canva Sans Bold"/>
              </a:rPr>
              <a:t>bin_valid_chars</a:t>
            </a:r>
            <a:r>
              <a:rPr lang="en-US" sz="1934" dirty="0">
                <a:solidFill>
                  <a:srgbClr val="FFFFFF"/>
                </a:solidFill>
                <a:latin typeface="Canva Sans"/>
                <a:ea typeface="Canva Sans"/>
                <a:cs typeface="Canva Sans"/>
                <a:sym typeface="Canva Sans"/>
              </a:rPr>
              <a:t> :</a:t>
            </a:r>
          </a:p>
          <a:p>
            <a:pPr algn="just">
              <a:lnSpc>
                <a:spcPts val="1915"/>
              </a:lnSpc>
            </a:pPr>
            <a:r>
              <a:rPr lang="en-US" sz="1934" dirty="0" err="1">
                <a:solidFill>
                  <a:srgbClr val="FFFFFF"/>
                </a:solidFill>
                <a:latin typeface="Canva Sans"/>
                <a:ea typeface="Canva Sans"/>
                <a:cs typeface="Canva Sans"/>
                <a:sym typeface="Canva Sans"/>
              </a:rPr>
              <a:t>Définit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autorisés</a:t>
            </a:r>
            <a:r>
              <a:rPr lang="en-US" sz="1934" dirty="0">
                <a:solidFill>
                  <a:srgbClr val="FFFFFF"/>
                </a:solidFill>
                <a:latin typeface="Canva Sans"/>
                <a:ea typeface="Canva Sans"/>
                <a:cs typeface="Canva Sans"/>
                <a:sym typeface="Canva Sans"/>
              </a:rPr>
              <a:t> pour les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a:t>
            </a:r>
            <a:r>
              <a:rPr lang="en-US" sz="1934" dirty="0">
                <a:solidFill>
                  <a:srgbClr val="FFFFFF"/>
                </a:solidFill>
                <a:latin typeface="Canva Sans"/>
                <a:ea typeface="Canva Sans"/>
                <a:cs typeface="Canva Sans"/>
                <a:sym typeface="Canva Sans"/>
              </a:rPr>
              <a:t> base 2 (</a:t>
            </a:r>
            <a:r>
              <a:rPr lang="en-US" sz="1934" dirty="0" err="1">
                <a:solidFill>
                  <a:srgbClr val="FFFFFF"/>
                </a:solidFill>
                <a:latin typeface="Canva Sans"/>
                <a:ea typeface="Canva Sans"/>
                <a:cs typeface="Canva Sans"/>
                <a:sym typeface="Canva Sans"/>
              </a:rPr>
              <a:t>binaire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Utilisé</a:t>
            </a:r>
            <a:r>
              <a:rPr lang="en-US" sz="1934" dirty="0">
                <a:solidFill>
                  <a:srgbClr val="FFFFFF"/>
                </a:solidFill>
                <a:latin typeface="Canva Sans"/>
                <a:ea typeface="Canva Sans"/>
                <a:cs typeface="Canva Sans"/>
                <a:sym typeface="Canva Sans"/>
              </a:rPr>
              <a:t> pour </a:t>
            </a:r>
            <a:r>
              <a:rPr lang="en-US" sz="1934" dirty="0" err="1">
                <a:solidFill>
                  <a:srgbClr val="FFFFFF"/>
                </a:solidFill>
                <a:latin typeface="Canva Sans"/>
                <a:ea typeface="Canva Sans"/>
                <a:cs typeface="Canva Sans"/>
                <a:sym typeface="Canva Sans"/>
              </a:rPr>
              <a:t>valider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un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contient</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uniquement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0 et 1.</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2.</a:t>
            </a:r>
            <a:r>
              <a:rPr lang="en-US" sz="1934" b="1" dirty="0">
                <a:solidFill>
                  <a:srgbClr val="FFFFFF"/>
                </a:solidFill>
                <a:latin typeface="Canva Sans Bold"/>
                <a:ea typeface="Canva Sans Bold"/>
                <a:cs typeface="Canva Sans Bold"/>
                <a:sym typeface="Canva Sans Bold"/>
              </a:rPr>
              <a:t>dec_valid_chars</a:t>
            </a:r>
            <a:r>
              <a:rPr lang="en-US" sz="1934" dirty="0">
                <a:solidFill>
                  <a:srgbClr val="FFFFFF"/>
                </a:solidFill>
                <a:latin typeface="Canva Sans"/>
                <a:ea typeface="Canva Sans"/>
                <a:cs typeface="Canva Sans"/>
                <a:sym typeface="Canva Sans"/>
              </a:rPr>
              <a:t> :</a:t>
            </a:r>
          </a:p>
          <a:p>
            <a:pPr algn="just">
              <a:lnSpc>
                <a:spcPts val="1915"/>
              </a:lnSpc>
            </a:pPr>
            <a:r>
              <a:rPr lang="en-US" sz="1934" dirty="0" err="1">
                <a:solidFill>
                  <a:srgbClr val="FFFFFF"/>
                </a:solidFill>
                <a:latin typeface="Canva Sans"/>
                <a:ea typeface="Canva Sans"/>
                <a:cs typeface="Canva Sans"/>
                <a:sym typeface="Canva Sans"/>
              </a:rPr>
              <a:t>Définit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autorisés</a:t>
            </a:r>
            <a:r>
              <a:rPr lang="en-US" sz="1934" dirty="0">
                <a:solidFill>
                  <a:srgbClr val="FFFFFF"/>
                </a:solidFill>
                <a:latin typeface="Canva Sans"/>
                <a:ea typeface="Canva Sans"/>
                <a:cs typeface="Canva Sans"/>
                <a:sym typeface="Canva Sans"/>
              </a:rPr>
              <a:t> pour les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a:t>
            </a:r>
            <a:r>
              <a:rPr lang="en-US" sz="1934" dirty="0">
                <a:solidFill>
                  <a:srgbClr val="FFFFFF"/>
                </a:solidFill>
                <a:latin typeface="Canva Sans"/>
                <a:ea typeface="Canva Sans"/>
                <a:cs typeface="Canva Sans"/>
                <a:sym typeface="Canva Sans"/>
              </a:rPr>
              <a:t> base 10 (</a:t>
            </a:r>
            <a:r>
              <a:rPr lang="en-US" sz="1934" dirty="0" err="1">
                <a:solidFill>
                  <a:srgbClr val="FFFFFF"/>
                </a:solidFill>
                <a:latin typeface="Canva Sans"/>
                <a:ea typeface="Canva Sans"/>
                <a:cs typeface="Canva Sans"/>
                <a:sym typeface="Canva Sans"/>
              </a:rPr>
              <a:t>décimale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Utilisé</a:t>
            </a:r>
            <a:r>
              <a:rPr lang="en-US" sz="1934" dirty="0">
                <a:solidFill>
                  <a:srgbClr val="FFFFFF"/>
                </a:solidFill>
                <a:latin typeface="Canva Sans"/>
                <a:ea typeface="Canva Sans"/>
                <a:cs typeface="Canva Sans"/>
                <a:sym typeface="Canva Sans"/>
              </a:rPr>
              <a:t> pour </a:t>
            </a:r>
            <a:r>
              <a:rPr lang="en-US" sz="1934" dirty="0" err="1">
                <a:solidFill>
                  <a:srgbClr val="FFFFFF"/>
                </a:solidFill>
                <a:latin typeface="Canva Sans"/>
                <a:ea typeface="Canva Sans"/>
                <a:cs typeface="Canva Sans"/>
                <a:sym typeface="Canva Sans"/>
              </a:rPr>
              <a:t>valider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un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contient</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uniquement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chiffres</a:t>
            </a:r>
            <a:r>
              <a:rPr lang="en-US" sz="1934" dirty="0">
                <a:solidFill>
                  <a:srgbClr val="FFFFFF"/>
                </a:solidFill>
                <a:latin typeface="Canva Sans"/>
                <a:ea typeface="Canva Sans"/>
                <a:cs typeface="Canva Sans"/>
                <a:sym typeface="Canva Sans"/>
              </a:rPr>
              <a:t> de 0 à 9.</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3. </a:t>
            </a:r>
            <a:r>
              <a:rPr lang="en-US" sz="1934" b="1" dirty="0" err="1">
                <a:solidFill>
                  <a:srgbClr val="FFFFFF"/>
                </a:solidFill>
                <a:latin typeface="Canva Sans Bold"/>
                <a:ea typeface="Canva Sans Bold"/>
                <a:cs typeface="Canva Sans Bold"/>
                <a:sym typeface="Canva Sans Bold"/>
              </a:rPr>
              <a:t>hex_valid_chars</a:t>
            </a:r>
            <a:r>
              <a:rPr lang="en-US" sz="1934" dirty="0">
                <a:solidFill>
                  <a:srgbClr val="FFFFFF"/>
                </a:solidFill>
                <a:latin typeface="Canva Sans"/>
                <a:ea typeface="Canva Sans"/>
                <a:cs typeface="Canva Sans"/>
                <a:sym typeface="Canva Sans"/>
              </a:rPr>
              <a:t> :</a:t>
            </a:r>
          </a:p>
          <a:p>
            <a:pPr algn="just">
              <a:lnSpc>
                <a:spcPts val="1915"/>
              </a:lnSpc>
            </a:pPr>
            <a:r>
              <a:rPr lang="en-US" sz="1934" dirty="0" err="1">
                <a:solidFill>
                  <a:srgbClr val="FFFFFF"/>
                </a:solidFill>
                <a:latin typeface="Canva Sans"/>
                <a:ea typeface="Canva Sans"/>
                <a:cs typeface="Canva Sans"/>
                <a:sym typeface="Canva Sans"/>
              </a:rPr>
              <a:t>Définit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autorisés</a:t>
            </a:r>
            <a:r>
              <a:rPr lang="en-US" sz="1934" dirty="0">
                <a:solidFill>
                  <a:srgbClr val="FFFFFF"/>
                </a:solidFill>
                <a:latin typeface="Canva Sans"/>
                <a:ea typeface="Canva Sans"/>
                <a:cs typeface="Canva Sans"/>
                <a:sym typeface="Canva Sans"/>
              </a:rPr>
              <a:t> pour les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a:t>
            </a:r>
            <a:r>
              <a:rPr lang="en-US" sz="1934" dirty="0">
                <a:solidFill>
                  <a:srgbClr val="FFFFFF"/>
                </a:solidFill>
                <a:latin typeface="Canva Sans"/>
                <a:ea typeface="Canva Sans"/>
                <a:cs typeface="Canva Sans"/>
                <a:sym typeface="Canva Sans"/>
              </a:rPr>
              <a:t> base 16 (</a:t>
            </a:r>
            <a:r>
              <a:rPr lang="en-US" sz="1934" dirty="0" err="1">
                <a:solidFill>
                  <a:srgbClr val="FFFFFF"/>
                </a:solidFill>
                <a:latin typeface="Canva Sans"/>
                <a:ea typeface="Canva Sans"/>
                <a:cs typeface="Canva Sans"/>
                <a:sym typeface="Canva Sans"/>
              </a:rPr>
              <a:t>hexadécimale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Inclut</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chiffres</a:t>
            </a:r>
            <a:r>
              <a:rPr lang="en-US" sz="1934" dirty="0">
                <a:solidFill>
                  <a:srgbClr val="FFFFFF"/>
                </a:solidFill>
                <a:latin typeface="Canva Sans"/>
                <a:ea typeface="Canva Sans"/>
                <a:cs typeface="Canva Sans"/>
                <a:sym typeface="Canva Sans"/>
              </a:rPr>
              <a:t> de 0 à 9 </a:t>
            </a:r>
            <a:r>
              <a:rPr lang="en-US" sz="1934" dirty="0" err="1">
                <a:solidFill>
                  <a:srgbClr val="FFFFFF"/>
                </a:solidFill>
                <a:latin typeface="Canva Sans"/>
                <a:ea typeface="Canva Sans"/>
                <a:cs typeface="Canva Sans"/>
                <a:sym typeface="Canva Sans"/>
              </a:rPr>
              <a:t>ainsi</a:t>
            </a:r>
            <a:r>
              <a:rPr lang="en-US" sz="1934" dirty="0">
                <a:solidFill>
                  <a:srgbClr val="FFFFFF"/>
                </a:solidFill>
                <a:latin typeface="Canva Sans"/>
                <a:ea typeface="Canva Sans"/>
                <a:cs typeface="Canva Sans"/>
                <a:sym typeface="Canva Sans"/>
              </a:rPr>
              <a:t> que les </a:t>
            </a:r>
            <a:r>
              <a:rPr lang="en-US" sz="1934" dirty="0" err="1">
                <a:solidFill>
                  <a:srgbClr val="FFFFFF"/>
                </a:solidFill>
                <a:latin typeface="Canva Sans"/>
                <a:ea typeface="Canva Sans"/>
                <a:cs typeface="Canva Sans"/>
                <a:sym typeface="Canva Sans"/>
              </a:rPr>
              <a:t>lettres</a:t>
            </a:r>
            <a:r>
              <a:rPr lang="en-US" sz="1934" dirty="0">
                <a:solidFill>
                  <a:srgbClr val="FFFFFF"/>
                </a:solidFill>
                <a:latin typeface="Canva Sans"/>
                <a:ea typeface="Canva Sans"/>
                <a:cs typeface="Canva Sans"/>
                <a:sym typeface="Canva Sans"/>
              </a:rPr>
              <a:t> de A à F (majuscules et minuscules).</a:t>
            </a:r>
          </a:p>
          <a:p>
            <a:pPr algn="just">
              <a:lnSpc>
                <a:spcPts val="1915"/>
              </a:lnSpc>
            </a:pPr>
            <a:r>
              <a:rPr lang="en-US" sz="1934" dirty="0" err="1">
                <a:solidFill>
                  <a:srgbClr val="FFFFFF"/>
                </a:solidFill>
                <a:latin typeface="Canva Sans"/>
                <a:ea typeface="Canva Sans"/>
                <a:cs typeface="Canva Sans"/>
                <a:sym typeface="Canva Sans"/>
              </a:rPr>
              <a:t>Utilisé</a:t>
            </a:r>
            <a:r>
              <a:rPr lang="en-US" sz="1934" dirty="0">
                <a:solidFill>
                  <a:srgbClr val="FFFFFF"/>
                </a:solidFill>
                <a:latin typeface="Canva Sans"/>
                <a:ea typeface="Canva Sans"/>
                <a:cs typeface="Canva Sans"/>
                <a:sym typeface="Canva Sans"/>
              </a:rPr>
              <a:t> pour </a:t>
            </a:r>
            <a:r>
              <a:rPr lang="en-US" sz="1934" dirty="0" err="1">
                <a:solidFill>
                  <a:srgbClr val="FFFFFF"/>
                </a:solidFill>
                <a:latin typeface="Canva Sans"/>
                <a:ea typeface="Canva Sans"/>
                <a:cs typeface="Canva Sans"/>
                <a:sym typeface="Canva Sans"/>
              </a:rPr>
              <a:t>valider</a:t>
            </a:r>
            <a:r>
              <a:rPr lang="en-US" sz="1934" dirty="0">
                <a:solidFill>
                  <a:srgbClr val="FFFFFF"/>
                </a:solidFill>
                <a:latin typeface="Canva Sans"/>
                <a:ea typeface="Canva Sans"/>
                <a:cs typeface="Canva Sans"/>
                <a:sym typeface="Canva Sans"/>
              </a:rPr>
              <a:t> les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hexadécimaux</a:t>
            </a:r>
            <a:r>
              <a:rPr lang="en-US" sz="1934" dirty="0">
                <a:solidFill>
                  <a:srgbClr val="FFFFFF"/>
                </a:solidFill>
                <a:latin typeface="Canva Sans"/>
                <a:ea typeface="Canva Sans"/>
                <a:cs typeface="Canva Sans"/>
                <a:sym typeface="Canva Sans"/>
              </a:rPr>
              <a:t>.</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4. </a:t>
            </a:r>
            <a:r>
              <a:rPr lang="en-US" sz="1934" b="1" dirty="0" err="1">
                <a:solidFill>
                  <a:srgbClr val="FFFFFF"/>
                </a:solidFill>
                <a:latin typeface="Canva Sans Bold"/>
                <a:ea typeface="Canva Sans Bold"/>
                <a:cs typeface="Canva Sans Bold"/>
                <a:sym typeface="Canva Sans Bold"/>
              </a:rPr>
              <a:t>base_valid_chars</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Un </a:t>
            </a:r>
            <a:r>
              <a:rPr lang="en-US" sz="1934" dirty="0" err="1">
                <a:solidFill>
                  <a:srgbClr val="FFFFFF"/>
                </a:solidFill>
                <a:latin typeface="Canva Sans"/>
                <a:ea typeface="Canva Sans"/>
                <a:cs typeface="Canva Sans"/>
                <a:sym typeface="Canva Sans"/>
              </a:rPr>
              <a:t>dictionnaire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associant</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chaque</a:t>
            </a:r>
            <a:r>
              <a:rPr lang="en-US" sz="1934" dirty="0">
                <a:solidFill>
                  <a:srgbClr val="FFFFFF"/>
                </a:solidFill>
                <a:latin typeface="Canva Sans"/>
                <a:ea typeface="Canva Sans"/>
                <a:cs typeface="Canva Sans"/>
                <a:sym typeface="Canva Sans"/>
              </a:rPr>
              <a:t> base ('2', '10', '16') à son ensemble de </a:t>
            </a:r>
            <a:r>
              <a:rPr lang="en-US" sz="1934" dirty="0" err="1">
                <a:solidFill>
                  <a:srgbClr val="FFFFFF"/>
                </a:solidFill>
                <a:latin typeface="Canva Sans"/>
                <a:ea typeface="Canva Sans"/>
                <a:cs typeface="Canva Sans"/>
                <a:sym typeface="Canva Sans"/>
              </a:rPr>
              <a:t>caractères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valides</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Permet</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une</a:t>
            </a:r>
            <a:r>
              <a:rPr lang="en-US" sz="1934" dirty="0">
                <a:solidFill>
                  <a:srgbClr val="FFFFFF"/>
                </a:solidFill>
                <a:latin typeface="Canva Sans"/>
                <a:ea typeface="Canva Sans"/>
                <a:cs typeface="Canva Sans"/>
                <a:sym typeface="Canva Sans"/>
              </a:rPr>
              <a:t> validation </a:t>
            </a:r>
            <a:r>
              <a:rPr lang="en-US" sz="1934" dirty="0" err="1">
                <a:solidFill>
                  <a:srgbClr val="FFFFFF"/>
                </a:solidFill>
                <a:latin typeface="Canva Sans"/>
                <a:ea typeface="Canva Sans"/>
                <a:cs typeface="Canva Sans"/>
                <a:sym typeface="Canva Sans"/>
              </a:rPr>
              <a:t>rapide</a:t>
            </a:r>
            <a:r>
              <a:rPr lang="en-US" sz="1934" dirty="0">
                <a:solidFill>
                  <a:srgbClr val="FFFFFF"/>
                </a:solidFill>
                <a:latin typeface="Canva Sans"/>
                <a:ea typeface="Canva Sans"/>
                <a:cs typeface="Canva Sans"/>
                <a:sym typeface="Canva Sans"/>
              </a:rPr>
              <a:t> des </a:t>
            </a:r>
            <a:r>
              <a:rPr lang="en-US" sz="1934" dirty="0" err="1">
                <a:solidFill>
                  <a:srgbClr val="FFFFFF"/>
                </a:solidFill>
                <a:latin typeface="Canva Sans"/>
                <a:ea typeface="Canva Sans"/>
                <a:cs typeface="Canva Sans"/>
                <a:sym typeface="Canva Sans"/>
              </a:rPr>
              <a:t>nombres</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selon</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leur</a:t>
            </a:r>
            <a:r>
              <a:rPr lang="en-US" sz="1934" dirty="0">
                <a:solidFill>
                  <a:srgbClr val="FFFFFF"/>
                </a:solidFill>
                <a:latin typeface="Canva Sans"/>
                <a:ea typeface="Canva Sans"/>
                <a:cs typeface="Canva Sans"/>
                <a:sym typeface="Canva Sans"/>
              </a:rPr>
              <a:t> base.</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5. </a:t>
            </a:r>
            <a:r>
              <a:rPr lang="en-US" sz="1934" b="1" dirty="0" err="1">
                <a:solidFill>
                  <a:srgbClr val="FFFFFF"/>
                </a:solidFill>
                <a:latin typeface="Canva Sans Bold"/>
                <a:ea typeface="Canva Sans Bold"/>
                <a:cs typeface="Canva Sans Bold"/>
                <a:sym typeface="Canva Sans Bold"/>
              </a:rPr>
              <a:t>ask_for_init_base_text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pour demander à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d’entrer</a:t>
            </a:r>
            <a:r>
              <a:rPr lang="en-US" sz="1934" dirty="0">
                <a:solidFill>
                  <a:srgbClr val="FFFFFF"/>
                </a:solidFill>
                <a:latin typeface="Canva Sans"/>
                <a:ea typeface="Canva Sans"/>
                <a:cs typeface="Canva Sans"/>
                <a:sym typeface="Canva Sans"/>
              </a:rPr>
              <a:t> la base </a:t>
            </a:r>
            <a:r>
              <a:rPr lang="en-US" sz="1934" dirty="0" err="1">
                <a:solidFill>
                  <a:srgbClr val="FFFFFF"/>
                </a:solidFill>
                <a:latin typeface="Canva Sans"/>
                <a:ea typeface="Canva Sans"/>
                <a:cs typeface="Canva Sans"/>
                <a:sym typeface="Canva Sans"/>
              </a:rPr>
              <a:t>initiale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"Entrez la base initial (2, 10, or 16):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6. </a:t>
            </a:r>
            <a:r>
              <a:rPr lang="en-US" sz="1934" b="1" dirty="0" err="1">
                <a:solidFill>
                  <a:srgbClr val="FFFFFF"/>
                </a:solidFill>
                <a:latin typeface="Canva Sans Bold"/>
                <a:ea typeface="Canva Sans Bold"/>
                <a:cs typeface="Canva Sans Bold"/>
                <a:sym typeface="Canva Sans Bold"/>
              </a:rPr>
              <a:t>ask_again_for_init_base_text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entre </a:t>
            </a:r>
            <a:r>
              <a:rPr lang="en-US" sz="1934" dirty="0" err="1">
                <a:solidFill>
                  <a:srgbClr val="FFFFFF"/>
                </a:solidFill>
                <a:latin typeface="Canva Sans"/>
                <a:ea typeface="Canva Sans"/>
                <a:cs typeface="Canva Sans"/>
                <a:sym typeface="Canva Sans"/>
              </a:rPr>
              <a:t>une</a:t>
            </a:r>
            <a:r>
              <a:rPr lang="en-US" sz="1934" dirty="0">
                <a:solidFill>
                  <a:srgbClr val="FFFFFF"/>
                </a:solidFill>
                <a:latin typeface="Canva Sans"/>
                <a:ea typeface="Canva Sans"/>
                <a:cs typeface="Canva Sans"/>
                <a:sym typeface="Canva Sans"/>
              </a:rPr>
              <a:t> base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"Base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Svp</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entrez</a:t>
            </a:r>
            <a:r>
              <a:rPr lang="en-US" sz="1934" dirty="0">
                <a:solidFill>
                  <a:srgbClr val="FFFFFF"/>
                </a:solidFill>
                <a:latin typeface="Canva Sans"/>
                <a:ea typeface="Canva Sans"/>
                <a:cs typeface="Canva Sans"/>
                <a:sym typeface="Canva Sans"/>
              </a:rPr>
              <a:t> 2, 10, </a:t>
            </a:r>
            <a:r>
              <a:rPr lang="en-US" sz="1934" dirty="0" err="1">
                <a:solidFill>
                  <a:srgbClr val="FFFFFF"/>
                </a:solidFill>
                <a:latin typeface="Canva Sans"/>
                <a:ea typeface="Canva Sans"/>
                <a:cs typeface="Canva Sans"/>
                <a:sym typeface="Canva Sans"/>
              </a:rPr>
              <a:t>ou</a:t>
            </a:r>
            <a:r>
              <a:rPr lang="en-US" sz="1934" dirty="0">
                <a:solidFill>
                  <a:srgbClr val="FFFFFF"/>
                </a:solidFill>
                <a:latin typeface="Canva Sans"/>
                <a:ea typeface="Canva Sans"/>
                <a:cs typeface="Canva Sans"/>
                <a:sym typeface="Canva Sans"/>
              </a:rPr>
              <a:t> 16: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7. </a:t>
            </a:r>
            <a:r>
              <a:rPr lang="en-US" sz="1934" b="1" dirty="0" err="1">
                <a:solidFill>
                  <a:srgbClr val="FFFFFF"/>
                </a:solidFill>
                <a:latin typeface="Canva Sans Bold"/>
                <a:ea typeface="Canva Sans Bold"/>
                <a:cs typeface="Canva Sans Bold"/>
                <a:sym typeface="Canva Sans Bold"/>
              </a:rPr>
              <a:t>ask_for_init_number_text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pour demander à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d’entrer</a:t>
            </a:r>
            <a:r>
              <a:rPr lang="en-US" sz="1934" dirty="0">
                <a:solidFill>
                  <a:srgbClr val="FFFFFF"/>
                </a:solidFill>
                <a:latin typeface="Canva Sans"/>
                <a:ea typeface="Canva Sans"/>
                <a:cs typeface="Canva Sans"/>
                <a:sym typeface="Canva Sans"/>
              </a:rPr>
              <a:t> le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à </a:t>
            </a:r>
            <a:r>
              <a:rPr lang="en-US" sz="1934" dirty="0" err="1">
                <a:solidFill>
                  <a:srgbClr val="FFFFFF"/>
                </a:solidFill>
                <a:latin typeface="Canva Sans"/>
                <a:ea typeface="Canva Sans"/>
                <a:cs typeface="Canva Sans"/>
                <a:sym typeface="Canva Sans"/>
              </a:rPr>
              <a:t>convertir</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"Entrez le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initial: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8. </a:t>
            </a:r>
            <a:r>
              <a:rPr lang="en-US" sz="1934" b="1" dirty="0" err="1">
                <a:solidFill>
                  <a:srgbClr val="FFFFFF"/>
                </a:solidFill>
                <a:latin typeface="Canva Sans Bold"/>
                <a:ea typeface="Canva Sans Bold"/>
                <a:cs typeface="Canva Sans Bold"/>
                <a:sym typeface="Canva Sans Bold"/>
              </a:rPr>
              <a:t>ask_again_for_init_number_text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le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entré</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n’est</a:t>
            </a:r>
            <a:r>
              <a:rPr lang="en-US" sz="1934" dirty="0">
                <a:solidFill>
                  <a:srgbClr val="FFFFFF"/>
                </a:solidFill>
                <a:latin typeface="Canva Sans"/>
                <a:ea typeface="Canva Sans"/>
                <a:cs typeface="Canva Sans"/>
                <a:sym typeface="Canva Sans"/>
              </a:rPr>
              <a:t> pas </a:t>
            </a:r>
            <a:r>
              <a:rPr lang="en-US" sz="1934" dirty="0" err="1">
                <a:solidFill>
                  <a:srgbClr val="FFFFFF"/>
                </a:solidFill>
                <a:latin typeface="Canva Sans"/>
                <a:ea typeface="Canva Sans"/>
                <a:cs typeface="Canva Sans"/>
                <a:sym typeface="Canva Sans"/>
              </a:rPr>
              <a:t>valide</a:t>
            </a:r>
            <a:r>
              <a:rPr lang="en-US" sz="1934" dirty="0">
                <a:solidFill>
                  <a:srgbClr val="FFFFFF"/>
                </a:solidFill>
                <a:latin typeface="Canva Sans"/>
                <a:ea typeface="Canva Sans"/>
                <a:cs typeface="Canva Sans"/>
                <a:sym typeface="Canva Sans"/>
              </a:rPr>
              <a:t> pour la base </a:t>
            </a:r>
            <a:r>
              <a:rPr lang="en-US" sz="1934" dirty="0" err="1">
                <a:solidFill>
                  <a:srgbClr val="FFFFFF"/>
                </a:solidFill>
                <a:latin typeface="Canva Sans"/>
                <a:ea typeface="Canva Sans"/>
                <a:cs typeface="Canva Sans"/>
                <a:sym typeface="Canva Sans"/>
              </a:rPr>
              <a:t>donnée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a:t>
            </a:r>
            <a:r>
              <a:rPr lang="en-US" sz="1934" dirty="0" err="1">
                <a:solidFill>
                  <a:srgbClr val="FFFFFF"/>
                </a:solidFill>
                <a:latin typeface="Canva Sans"/>
                <a:ea typeface="Canva Sans"/>
                <a:cs typeface="Canva Sans"/>
                <a:sym typeface="Canva Sans"/>
              </a:rPr>
              <a:t>Nombre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 pour la base </a:t>
            </a:r>
            <a:r>
              <a:rPr lang="en-US" sz="1934" dirty="0" err="1">
                <a:solidFill>
                  <a:srgbClr val="FFFFFF"/>
                </a:solidFill>
                <a:latin typeface="Canva Sans"/>
                <a:ea typeface="Canva Sans"/>
                <a:cs typeface="Canva Sans"/>
                <a:sym typeface="Canva Sans"/>
              </a:rPr>
              <a:t>donnée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Essayez</a:t>
            </a:r>
            <a:r>
              <a:rPr lang="en-US" sz="1934" dirty="0">
                <a:solidFill>
                  <a:srgbClr val="FFFFFF"/>
                </a:solidFill>
                <a:latin typeface="Canva Sans"/>
                <a:ea typeface="Canva Sans"/>
                <a:cs typeface="Canva Sans"/>
                <a:sym typeface="Canva Sans"/>
              </a:rPr>
              <a:t> à nouveau </a:t>
            </a:r>
            <a:r>
              <a:rPr lang="en-US" sz="1934" dirty="0" err="1">
                <a:solidFill>
                  <a:srgbClr val="FFFFFF"/>
                </a:solidFill>
                <a:latin typeface="Canva Sans"/>
                <a:ea typeface="Canva Sans"/>
                <a:cs typeface="Canva Sans"/>
                <a:sym typeface="Canva Sans"/>
              </a:rPr>
              <a:t>Svp</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9. </a:t>
            </a:r>
            <a:r>
              <a:rPr lang="en-US" sz="1934" b="1" dirty="0" err="1">
                <a:solidFill>
                  <a:srgbClr val="FFFFFF"/>
                </a:solidFill>
                <a:latin typeface="Canva Sans Bold"/>
                <a:ea typeface="Canva Sans Bold"/>
                <a:cs typeface="Canva Sans Bold"/>
                <a:sym typeface="Canva Sans Bold"/>
              </a:rPr>
              <a:t>ask_for_target_base_text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pour demander à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d’entrer</a:t>
            </a:r>
            <a:r>
              <a:rPr lang="en-US" sz="1934" dirty="0">
                <a:solidFill>
                  <a:srgbClr val="FFFFFF"/>
                </a:solidFill>
                <a:latin typeface="Canva Sans"/>
                <a:ea typeface="Canva Sans"/>
                <a:cs typeface="Canva Sans"/>
                <a:sym typeface="Canva Sans"/>
              </a:rPr>
              <a:t> la base </a:t>
            </a:r>
            <a:r>
              <a:rPr lang="en-US" sz="1934" dirty="0" err="1">
                <a:solidFill>
                  <a:srgbClr val="FFFFFF"/>
                </a:solidFill>
                <a:latin typeface="Canva Sans"/>
                <a:ea typeface="Canva Sans"/>
                <a:cs typeface="Canva Sans"/>
                <a:sym typeface="Canva Sans"/>
              </a:rPr>
              <a:t>cible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"Entrez la base </a:t>
            </a:r>
            <a:r>
              <a:rPr lang="en-US" sz="1934" dirty="0" err="1">
                <a:solidFill>
                  <a:srgbClr val="FFFFFF"/>
                </a:solidFill>
                <a:latin typeface="Canva Sans"/>
                <a:ea typeface="Canva Sans"/>
                <a:cs typeface="Canva Sans"/>
                <a:sym typeface="Canva Sans"/>
              </a:rPr>
              <a:t>cible</a:t>
            </a:r>
            <a:r>
              <a:rPr lang="en-US" sz="1934" dirty="0">
                <a:solidFill>
                  <a:srgbClr val="FFFFFF"/>
                </a:solidFill>
                <a:latin typeface="Canva Sans"/>
                <a:ea typeface="Canva Sans"/>
                <a:cs typeface="Canva Sans"/>
                <a:sym typeface="Canva Sans"/>
              </a:rPr>
              <a:t> (2, 10, or 16):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r>
              <a:rPr lang="en-US" sz="1934" dirty="0">
                <a:solidFill>
                  <a:srgbClr val="FFFFFF"/>
                </a:solidFill>
                <a:latin typeface="Canva Sans"/>
                <a:ea typeface="Canva Sans"/>
                <a:cs typeface="Canva Sans"/>
                <a:sym typeface="Canva Sans"/>
              </a:rPr>
              <a:t> 10. </a:t>
            </a:r>
            <a:r>
              <a:rPr lang="en-US" sz="1934" b="1" dirty="0" err="1">
                <a:solidFill>
                  <a:srgbClr val="FFFFFF"/>
                </a:solidFill>
                <a:latin typeface="Canva Sans Bold"/>
                <a:ea typeface="Canva Sans Bold"/>
                <a:cs typeface="Canva Sans Bold"/>
                <a:sym typeface="Canva Sans Bold"/>
              </a:rPr>
              <a:t>ask_again_for_target_base_text</a:t>
            </a:r>
            <a:r>
              <a:rPr lang="en-US" sz="1934" dirty="0">
                <a:solidFill>
                  <a:srgbClr val="FFFFFF"/>
                </a:solidFill>
                <a:latin typeface="Canva Sans"/>
                <a:ea typeface="Canva Sans"/>
                <a:cs typeface="Canva Sans"/>
                <a:sym typeface="Canva Sans"/>
              </a:rPr>
              <a:t> :</a:t>
            </a:r>
          </a:p>
          <a:p>
            <a:pPr algn="just">
              <a:lnSpc>
                <a:spcPts val="1915"/>
              </a:lnSpc>
            </a:pPr>
            <a:r>
              <a:rPr lang="en-US" sz="1934" dirty="0">
                <a:solidFill>
                  <a:srgbClr val="FFFFFF"/>
                </a:solidFill>
                <a:latin typeface="Canva Sans"/>
                <a:ea typeface="Canva Sans"/>
                <a:cs typeface="Canva Sans"/>
                <a:sym typeface="Canva Sans"/>
              </a:rPr>
              <a:t>Message </a:t>
            </a:r>
            <a:r>
              <a:rPr lang="en-US" sz="1934" dirty="0" err="1">
                <a:solidFill>
                  <a:srgbClr val="FFFFFF"/>
                </a:solidFill>
                <a:latin typeface="Canva Sans"/>
                <a:ea typeface="Canva Sans"/>
                <a:cs typeface="Canva Sans"/>
                <a:sym typeface="Canva Sans"/>
              </a:rPr>
              <a:t>affiché</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si</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l’utilisateur</a:t>
            </a:r>
            <a:r>
              <a:rPr lang="en-US" sz="1934" dirty="0">
                <a:solidFill>
                  <a:srgbClr val="FFFFFF"/>
                </a:solidFill>
                <a:latin typeface="Canva Sans"/>
                <a:ea typeface="Canva Sans"/>
                <a:cs typeface="Canva Sans"/>
                <a:sym typeface="Canva Sans"/>
              </a:rPr>
              <a:t> entre </a:t>
            </a:r>
            <a:r>
              <a:rPr lang="en-US" sz="1934" dirty="0" err="1">
                <a:solidFill>
                  <a:srgbClr val="FFFFFF"/>
                </a:solidFill>
                <a:latin typeface="Canva Sans"/>
                <a:ea typeface="Canva Sans"/>
                <a:cs typeface="Canva Sans"/>
                <a:sym typeface="Canva Sans"/>
              </a:rPr>
              <a:t>une</a:t>
            </a:r>
            <a:r>
              <a:rPr lang="en-US" sz="1934" dirty="0">
                <a:solidFill>
                  <a:srgbClr val="FFFFFF"/>
                </a:solidFill>
                <a:latin typeface="Canva Sans"/>
                <a:ea typeface="Canva Sans"/>
                <a:cs typeface="Canva Sans"/>
                <a:sym typeface="Canva Sans"/>
              </a:rPr>
              <a:t> base </a:t>
            </a:r>
            <a:r>
              <a:rPr lang="en-US" sz="1934" dirty="0" err="1">
                <a:solidFill>
                  <a:srgbClr val="FFFFFF"/>
                </a:solidFill>
                <a:latin typeface="Canva Sans"/>
                <a:ea typeface="Canva Sans"/>
                <a:cs typeface="Canva Sans"/>
                <a:sym typeface="Canva Sans"/>
              </a:rPr>
              <a:t>cible</a:t>
            </a:r>
            <a:r>
              <a:rPr lang="en-US" sz="1934" dirty="0">
                <a:solidFill>
                  <a:srgbClr val="FFFFFF"/>
                </a:solidFill>
                <a:latin typeface="Canva Sans"/>
                <a:ea typeface="Canva Sans"/>
                <a:cs typeface="Canva Sans"/>
                <a:sym typeface="Canva Sans"/>
              </a:rPr>
              <a:t>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a:t>
            </a:r>
          </a:p>
          <a:p>
            <a:pPr algn="just">
              <a:lnSpc>
                <a:spcPts val="1915"/>
              </a:lnSpc>
            </a:pPr>
            <a:r>
              <a:rPr lang="en-US" sz="1934" dirty="0" err="1">
                <a:solidFill>
                  <a:srgbClr val="FFFFFF"/>
                </a:solidFill>
                <a:latin typeface="Canva Sans"/>
                <a:ea typeface="Canva Sans"/>
                <a:cs typeface="Canva Sans"/>
                <a:sym typeface="Canva Sans"/>
              </a:rPr>
              <a:t>Exemple</a:t>
            </a:r>
            <a:r>
              <a:rPr lang="en-US" sz="1934" dirty="0">
                <a:solidFill>
                  <a:srgbClr val="FFFFFF"/>
                </a:solidFill>
                <a:latin typeface="Canva Sans"/>
                <a:ea typeface="Canva Sans"/>
                <a:cs typeface="Canva Sans"/>
                <a:sym typeface="Canva Sans"/>
              </a:rPr>
              <a:t> : "Base </a:t>
            </a:r>
            <a:r>
              <a:rPr lang="en-US" sz="1934" dirty="0" err="1">
                <a:solidFill>
                  <a:srgbClr val="FFFFFF"/>
                </a:solidFill>
                <a:latin typeface="Canva Sans"/>
                <a:ea typeface="Canva Sans"/>
                <a:cs typeface="Canva Sans"/>
                <a:sym typeface="Canva Sans"/>
              </a:rPr>
              <a:t>invalide</a:t>
            </a:r>
            <a:r>
              <a:rPr lang="en-US" sz="1934" dirty="0">
                <a:solidFill>
                  <a:srgbClr val="FFFFFF"/>
                </a:solidFill>
                <a:latin typeface="Canva Sans"/>
                <a:ea typeface="Canva Sans"/>
                <a:cs typeface="Canva Sans"/>
                <a:sym typeface="Canva Sans"/>
              </a:rPr>
              <a:t>. Entrez 2, 10 </a:t>
            </a:r>
            <a:r>
              <a:rPr lang="en-US" sz="1934" dirty="0" err="1">
                <a:solidFill>
                  <a:srgbClr val="FFFFFF"/>
                </a:solidFill>
                <a:latin typeface="Canva Sans"/>
                <a:ea typeface="Canva Sans"/>
                <a:cs typeface="Canva Sans"/>
                <a:sym typeface="Canva Sans"/>
              </a:rPr>
              <a:t>ou</a:t>
            </a:r>
            <a:r>
              <a:rPr lang="en-US" sz="1934" dirty="0">
                <a:solidFill>
                  <a:srgbClr val="FFFFFF"/>
                </a:solidFill>
                <a:latin typeface="Canva Sans"/>
                <a:ea typeface="Canva Sans"/>
                <a:cs typeface="Canva Sans"/>
                <a:sym typeface="Canva Sans"/>
              </a:rPr>
              <a:t> 16 :".</a:t>
            </a:r>
          </a:p>
          <a:p>
            <a:pPr algn="just">
              <a:lnSpc>
                <a:spcPts val="1915"/>
              </a:lnSpc>
            </a:pPr>
            <a:endParaRPr lang="en-US" sz="1934" dirty="0">
              <a:solidFill>
                <a:srgbClr val="FFFFFF"/>
              </a:solidFill>
              <a:latin typeface="Canva Sans"/>
              <a:ea typeface="Canva Sans"/>
              <a:cs typeface="Canva Sans"/>
              <a:sym typeface="Canva Sans"/>
            </a:endParaRPr>
          </a:p>
          <a:p>
            <a:pPr algn="just">
              <a:lnSpc>
                <a:spcPts val="1915"/>
              </a:lnSpc>
            </a:pPr>
            <a:endParaRPr lang="en-US" sz="1934" dirty="0">
              <a:solidFill>
                <a:srgbClr val="FFFFFF"/>
              </a:solidFill>
              <a:latin typeface="Canva Sans"/>
              <a:ea typeface="Canva Sans"/>
              <a:cs typeface="Canva Sans"/>
              <a:sym typeface="Canva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2D0727">
                <a:alpha val="100000"/>
              </a:srgbClr>
            </a:gs>
            <a:gs pos="100000">
              <a:srgbClr val="0C0822">
                <a:alpha val="100000"/>
              </a:srgbClr>
            </a:gs>
          </a:gsLst>
          <a:lin ang="2700000"/>
        </a:gradFill>
        <a:effectLst/>
      </p:bgPr>
    </p:bg>
    <p:spTree>
      <p:nvGrpSpPr>
        <p:cNvPr id="1" name=""/>
        <p:cNvGrpSpPr/>
        <p:nvPr/>
      </p:nvGrpSpPr>
      <p:grpSpPr>
        <a:xfrm>
          <a:off x="0" y="0"/>
          <a:ext cx="0" cy="0"/>
          <a:chOff x="0" y="0"/>
          <a:chExt cx="0" cy="0"/>
        </a:xfrm>
      </p:grpSpPr>
      <p:grpSp>
        <p:nvGrpSpPr>
          <p:cNvPr id="2" name="Group 2"/>
          <p:cNvGrpSpPr/>
          <p:nvPr/>
        </p:nvGrpSpPr>
        <p:grpSpPr>
          <a:xfrm>
            <a:off x="17293116" y="565634"/>
            <a:ext cx="397367" cy="28996"/>
            <a:chOff x="0" y="0"/>
            <a:chExt cx="128243" cy="9358"/>
          </a:xfrm>
        </p:grpSpPr>
        <p:sp>
          <p:nvSpPr>
            <p:cNvPr id="3" name="Freeform 3"/>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4" name="TextBox 4"/>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293116" y="657737"/>
            <a:ext cx="397367" cy="28996"/>
            <a:chOff x="0" y="0"/>
            <a:chExt cx="128243" cy="9358"/>
          </a:xfrm>
        </p:grpSpPr>
        <p:sp>
          <p:nvSpPr>
            <p:cNvPr id="6" name="Freeform 6"/>
            <p:cNvSpPr/>
            <p:nvPr/>
          </p:nvSpPr>
          <p:spPr>
            <a:xfrm>
              <a:off x="0" y="0"/>
              <a:ext cx="128243" cy="9358"/>
            </a:xfrm>
            <a:custGeom>
              <a:avLst/>
              <a:gdLst/>
              <a:ahLst/>
              <a:cxnLst/>
              <a:rect l="l" t="t" r="r" b="b"/>
              <a:pathLst>
                <a:path w="128243" h="9358">
                  <a:moveTo>
                    <a:pt x="0" y="0"/>
                  </a:moveTo>
                  <a:lnTo>
                    <a:pt x="128243" y="0"/>
                  </a:lnTo>
                  <a:lnTo>
                    <a:pt x="128243" y="9358"/>
                  </a:lnTo>
                  <a:lnTo>
                    <a:pt x="0" y="9358"/>
                  </a:lnTo>
                  <a:close/>
                </a:path>
              </a:pathLst>
            </a:custGeom>
            <a:gradFill rotWithShape="1">
              <a:gsLst>
                <a:gs pos="0">
                  <a:srgbClr val="FF00E6">
                    <a:alpha val="100000"/>
                  </a:srgbClr>
                </a:gs>
                <a:gs pos="100000">
                  <a:srgbClr val="60057F">
                    <a:alpha val="100000"/>
                  </a:srgbClr>
                </a:gs>
              </a:gsLst>
              <a:lin ang="2700000"/>
            </a:gradFill>
          </p:spPr>
        </p:sp>
        <p:sp>
          <p:nvSpPr>
            <p:cNvPr id="7" name="TextBox 7"/>
            <p:cNvSpPr txBox="1"/>
            <p:nvPr/>
          </p:nvSpPr>
          <p:spPr>
            <a:xfrm>
              <a:off x="0" y="-38100"/>
              <a:ext cx="128243" cy="47458"/>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6652539" y="1662083"/>
            <a:ext cx="6501750" cy="731752"/>
          </a:xfrm>
          <a:prstGeom prst="rect">
            <a:avLst/>
          </a:prstGeom>
        </p:spPr>
        <p:txBody>
          <a:bodyPr lIns="0" tIns="0" rIns="0" bIns="0" rtlCol="0" anchor="t">
            <a:spAutoFit/>
          </a:bodyPr>
          <a:lstStyle/>
          <a:p>
            <a:pPr algn="l">
              <a:lnSpc>
                <a:spcPts val="5336"/>
              </a:lnSpc>
            </a:pPr>
            <a:r>
              <a:rPr lang="en-US" sz="4560" b="1">
                <a:solidFill>
                  <a:srgbClr val="FFFFFF"/>
                </a:solidFill>
                <a:latin typeface="Poppins Bold"/>
                <a:ea typeface="Poppins Bold"/>
                <a:cs typeface="Poppins Bold"/>
                <a:sym typeface="Poppins Bold"/>
              </a:rPr>
              <a:t>Gestion des erreurs</a:t>
            </a:r>
          </a:p>
        </p:txBody>
      </p:sp>
      <p:grpSp>
        <p:nvGrpSpPr>
          <p:cNvPr id="13" name="Group 13"/>
          <p:cNvGrpSpPr/>
          <p:nvPr/>
        </p:nvGrpSpPr>
        <p:grpSpPr>
          <a:xfrm>
            <a:off x="1028700" y="3767165"/>
            <a:ext cx="6040958" cy="4675425"/>
            <a:chOff x="0" y="0"/>
            <a:chExt cx="1236496" cy="956991"/>
          </a:xfrm>
        </p:grpSpPr>
        <p:sp>
          <p:nvSpPr>
            <p:cNvPr id="14" name="Freeform 14"/>
            <p:cNvSpPr/>
            <p:nvPr/>
          </p:nvSpPr>
          <p:spPr>
            <a:xfrm>
              <a:off x="0" y="0"/>
              <a:ext cx="1236496" cy="956991"/>
            </a:xfrm>
            <a:custGeom>
              <a:avLst/>
              <a:gdLst/>
              <a:ahLst/>
              <a:cxnLst/>
              <a:rect l="l" t="t" r="r" b="b"/>
              <a:pathLst>
                <a:path w="1236496" h="956991">
                  <a:moveTo>
                    <a:pt x="64079" y="0"/>
                  </a:moveTo>
                  <a:lnTo>
                    <a:pt x="1172417" y="0"/>
                  </a:lnTo>
                  <a:cubicBezTo>
                    <a:pt x="1189412" y="0"/>
                    <a:pt x="1205711" y="6751"/>
                    <a:pt x="1217728" y="18768"/>
                  </a:cubicBezTo>
                  <a:cubicBezTo>
                    <a:pt x="1229745" y="30785"/>
                    <a:pt x="1236496" y="47084"/>
                    <a:pt x="1236496" y="64079"/>
                  </a:cubicBezTo>
                  <a:lnTo>
                    <a:pt x="1236496" y="892913"/>
                  </a:lnTo>
                  <a:cubicBezTo>
                    <a:pt x="1236496" y="928302"/>
                    <a:pt x="1207807" y="956991"/>
                    <a:pt x="1172417" y="956991"/>
                  </a:cubicBezTo>
                  <a:lnTo>
                    <a:pt x="64079" y="956991"/>
                  </a:lnTo>
                  <a:cubicBezTo>
                    <a:pt x="47084" y="956991"/>
                    <a:pt x="30785" y="950240"/>
                    <a:pt x="18768" y="938223"/>
                  </a:cubicBezTo>
                  <a:cubicBezTo>
                    <a:pt x="6751" y="926206"/>
                    <a:pt x="0" y="909907"/>
                    <a:pt x="0" y="892913"/>
                  </a:cubicBezTo>
                  <a:lnTo>
                    <a:pt x="0" y="64079"/>
                  </a:lnTo>
                  <a:cubicBezTo>
                    <a:pt x="0" y="47084"/>
                    <a:pt x="6751" y="30785"/>
                    <a:pt x="18768" y="18768"/>
                  </a:cubicBezTo>
                  <a:cubicBezTo>
                    <a:pt x="30785" y="6751"/>
                    <a:pt x="47084" y="0"/>
                    <a:pt x="64079" y="0"/>
                  </a:cubicBezTo>
                  <a:close/>
                </a:path>
              </a:pathLst>
            </a:custGeom>
            <a:gradFill rotWithShape="1">
              <a:gsLst>
                <a:gs pos="0">
                  <a:srgbClr val="FF00E6">
                    <a:alpha val="100000"/>
                  </a:srgbClr>
                </a:gs>
                <a:gs pos="100000">
                  <a:srgbClr val="60057F">
                    <a:alpha val="100000"/>
                  </a:srgbClr>
                </a:gs>
              </a:gsLst>
              <a:lin ang="2700000"/>
            </a:gradFill>
          </p:spPr>
        </p:sp>
        <p:sp>
          <p:nvSpPr>
            <p:cNvPr id="15" name="TextBox 15"/>
            <p:cNvSpPr txBox="1"/>
            <p:nvPr/>
          </p:nvSpPr>
          <p:spPr>
            <a:xfrm>
              <a:off x="0" y="-38100"/>
              <a:ext cx="1236496" cy="995091"/>
            </a:xfrm>
            <a:prstGeom prst="rect">
              <a:avLst/>
            </a:prstGeom>
          </p:spPr>
          <p:txBody>
            <a:bodyPr lIns="47086" tIns="47086" rIns="47086" bIns="47086" rtlCol="0" anchor="ctr"/>
            <a:lstStyle/>
            <a:p>
              <a:pPr algn="ctr">
                <a:lnSpc>
                  <a:spcPts val="2659"/>
                </a:lnSpc>
              </a:pPr>
              <a:endParaRPr/>
            </a:p>
          </p:txBody>
        </p:sp>
      </p:grpSp>
      <p:sp>
        <p:nvSpPr>
          <p:cNvPr id="16" name="TextBox 16"/>
          <p:cNvSpPr txBox="1"/>
          <p:nvPr/>
        </p:nvSpPr>
        <p:spPr>
          <a:xfrm>
            <a:off x="629811" y="3887318"/>
            <a:ext cx="5754709" cy="4555272"/>
          </a:xfrm>
          <a:prstGeom prst="rect">
            <a:avLst/>
          </a:prstGeom>
        </p:spPr>
        <p:txBody>
          <a:bodyPr lIns="0" tIns="0" rIns="0" bIns="0" rtlCol="0" anchor="t">
            <a:spAutoFit/>
          </a:bodyPr>
          <a:lstStyle/>
          <a:p>
            <a:pPr algn="ctr">
              <a:lnSpc>
                <a:spcPts val="3021"/>
              </a:lnSpc>
            </a:pPr>
            <a:r>
              <a:rPr lang="en-US" sz="2158" b="1">
                <a:solidFill>
                  <a:srgbClr val="FFFFFF"/>
                </a:solidFill>
                <a:latin typeface="Canva Sans Bold"/>
                <a:ea typeface="Canva Sans Bold"/>
                <a:cs typeface="Canva Sans Bold"/>
                <a:sym typeface="Canva Sans Bold"/>
              </a:rPr>
              <a:t>Validation des entrées :</a:t>
            </a:r>
          </a:p>
          <a:p>
            <a:pPr marL="932069" lvl="2" indent="-310690" algn="ctr">
              <a:lnSpc>
                <a:spcPts val="3021"/>
              </a:lnSpc>
              <a:buFont typeface="Arial"/>
              <a:buChar char="⚬"/>
            </a:pPr>
            <a:r>
              <a:rPr lang="en-US" sz="2158" b="1">
                <a:solidFill>
                  <a:srgbClr val="FFFFFF"/>
                </a:solidFill>
                <a:latin typeface="Canva Sans Bold"/>
                <a:ea typeface="Canva Sans Bold"/>
                <a:cs typeface="Canva Sans Bold"/>
                <a:sym typeface="Canva Sans Bold"/>
              </a:rPr>
              <a:t>Avant de procéder à toute conversion, le code vérifie si les bases d'entrée et de sortie sont valides (2, 10 ou 16) à l'aide des fonctions check_base() et check_target().</a:t>
            </a:r>
          </a:p>
          <a:p>
            <a:pPr marL="932069" lvl="2" indent="-310690" algn="ctr">
              <a:lnSpc>
                <a:spcPts val="3021"/>
              </a:lnSpc>
              <a:buFont typeface="Arial"/>
              <a:buChar char="⚬"/>
            </a:pPr>
            <a:r>
              <a:rPr lang="en-US" sz="2158" b="1">
                <a:solidFill>
                  <a:srgbClr val="FFFFFF"/>
                </a:solidFill>
                <a:latin typeface="Canva Sans Bold"/>
                <a:ea typeface="Canva Sans Bold"/>
                <a:cs typeface="Canva Sans Bold"/>
                <a:sym typeface="Canva Sans Bold"/>
              </a:rPr>
              <a:t>La fonction is_valid_number() vérifie également si le nombre fourni est conforme aux caractères valides pour la base spécifiée.</a:t>
            </a:r>
          </a:p>
          <a:p>
            <a:pPr algn="ctr">
              <a:lnSpc>
                <a:spcPts val="3021"/>
              </a:lnSpc>
              <a:spcBef>
                <a:spcPct val="0"/>
              </a:spcBef>
            </a:pPr>
            <a:endParaRPr lang="en-US" sz="2158" b="1">
              <a:solidFill>
                <a:srgbClr val="FFFFFF"/>
              </a:solidFill>
              <a:latin typeface="Canva Sans Bold"/>
              <a:ea typeface="Canva Sans Bold"/>
              <a:cs typeface="Canva Sans Bold"/>
              <a:sym typeface="Canva Sans Bold"/>
            </a:endParaRPr>
          </a:p>
        </p:txBody>
      </p:sp>
      <p:sp>
        <p:nvSpPr>
          <p:cNvPr id="17" name="TextBox 17"/>
          <p:cNvSpPr txBox="1"/>
          <p:nvPr/>
        </p:nvSpPr>
        <p:spPr>
          <a:xfrm>
            <a:off x="12543353" y="4849684"/>
            <a:ext cx="5511733" cy="2193140"/>
          </a:xfrm>
          <a:prstGeom prst="rect">
            <a:avLst/>
          </a:prstGeom>
        </p:spPr>
        <p:txBody>
          <a:bodyPr lIns="0" tIns="0" rIns="0" bIns="0" rtlCol="0" anchor="t">
            <a:spAutoFit/>
          </a:bodyPr>
          <a:lstStyle/>
          <a:p>
            <a:pPr algn="ctr">
              <a:lnSpc>
                <a:spcPts val="5910"/>
              </a:lnSpc>
              <a:spcBef>
                <a:spcPct val="0"/>
              </a:spcBef>
            </a:pPr>
            <a:r>
              <a:rPr lang="en-US" sz="4221" b="1">
                <a:solidFill>
                  <a:srgbClr val="FFFFFF"/>
                </a:solidFill>
                <a:latin typeface="Canva Sans Bold"/>
                <a:ea typeface="Canva Sans Bold"/>
                <a:cs typeface="Canva Sans Bold"/>
                <a:sym typeface="Canva Sans Bold"/>
              </a:rPr>
              <a:t>Console utilisateur claire et simple d’utilisation</a:t>
            </a:r>
          </a:p>
        </p:txBody>
      </p:sp>
      <p:grpSp>
        <p:nvGrpSpPr>
          <p:cNvPr id="18" name="Group 18"/>
          <p:cNvGrpSpPr/>
          <p:nvPr/>
        </p:nvGrpSpPr>
        <p:grpSpPr>
          <a:xfrm>
            <a:off x="6384520" y="3767165"/>
            <a:ext cx="6040958" cy="4675425"/>
            <a:chOff x="0" y="0"/>
            <a:chExt cx="1236496" cy="956991"/>
          </a:xfrm>
        </p:grpSpPr>
        <p:sp>
          <p:nvSpPr>
            <p:cNvPr id="19" name="Freeform 19"/>
            <p:cNvSpPr/>
            <p:nvPr/>
          </p:nvSpPr>
          <p:spPr>
            <a:xfrm>
              <a:off x="0" y="0"/>
              <a:ext cx="1236496" cy="956991"/>
            </a:xfrm>
            <a:custGeom>
              <a:avLst/>
              <a:gdLst/>
              <a:ahLst/>
              <a:cxnLst/>
              <a:rect l="l" t="t" r="r" b="b"/>
              <a:pathLst>
                <a:path w="1236496" h="956991">
                  <a:moveTo>
                    <a:pt x="64079" y="0"/>
                  </a:moveTo>
                  <a:lnTo>
                    <a:pt x="1172417" y="0"/>
                  </a:lnTo>
                  <a:cubicBezTo>
                    <a:pt x="1189412" y="0"/>
                    <a:pt x="1205711" y="6751"/>
                    <a:pt x="1217728" y="18768"/>
                  </a:cubicBezTo>
                  <a:cubicBezTo>
                    <a:pt x="1229745" y="30785"/>
                    <a:pt x="1236496" y="47084"/>
                    <a:pt x="1236496" y="64079"/>
                  </a:cubicBezTo>
                  <a:lnTo>
                    <a:pt x="1236496" y="892913"/>
                  </a:lnTo>
                  <a:cubicBezTo>
                    <a:pt x="1236496" y="928302"/>
                    <a:pt x="1207807" y="956991"/>
                    <a:pt x="1172417" y="956991"/>
                  </a:cubicBezTo>
                  <a:lnTo>
                    <a:pt x="64079" y="956991"/>
                  </a:lnTo>
                  <a:cubicBezTo>
                    <a:pt x="47084" y="956991"/>
                    <a:pt x="30785" y="950240"/>
                    <a:pt x="18768" y="938223"/>
                  </a:cubicBezTo>
                  <a:cubicBezTo>
                    <a:pt x="6751" y="926206"/>
                    <a:pt x="0" y="909907"/>
                    <a:pt x="0" y="892913"/>
                  </a:cubicBezTo>
                  <a:lnTo>
                    <a:pt x="0" y="64079"/>
                  </a:lnTo>
                  <a:cubicBezTo>
                    <a:pt x="0" y="47084"/>
                    <a:pt x="6751" y="30785"/>
                    <a:pt x="18768" y="18768"/>
                  </a:cubicBezTo>
                  <a:cubicBezTo>
                    <a:pt x="30785" y="6751"/>
                    <a:pt x="47084" y="0"/>
                    <a:pt x="64079" y="0"/>
                  </a:cubicBezTo>
                  <a:close/>
                </a:path>
              </a:pathLst>
            </a:custGeom>
            <a:gradFill rotWithShape="1">
              <a:gsLst>
                <a:gs pos="0">
                  <a:srgbClr val="FF00E6">
                    <a:alpha val="100000"/>
                  </a:srgbClr>
                </a:gs>
                <a:gs pos="100000">
                  <a:srgbClr val="60057F">
                    <a:alpha val="100000"/>
                  </a:srgbClr>
                </a:gs>
              </a:gsLst>
              <a:lin ang="2700000"/>
            </a:gradFill>
          </p:spPr>
        </p:sp>
        <p:sp>
          <p:nvSpPr>
            <p:cNvPr id="20" name="TextBox 20"/>
            <p:cNvSpPr txBox="1"/>
            <p:nvPr/>
          </p:nvSpPr>
          <p:spPr>
            <a:xfrm>
              <a:off x="0" y="-38100"/>
              <a:ext cx="1236496" cy="995091"/>
            </a:xfrm>
            <a:prstGeom prst="rect">
              <a:avLst/>
            </a:prstGeom>
          </p:spPr>
          <p:txBody>
            <a:bodyPr lIns="47086" tIns="47086" rIns="47086" bIns="47086" rtlCol="0" anchor="ctr"/>
            <a:lstStyle/>
            <a:p>
              <a:pPr algn="ctr">
                <a:lnSpc>
                  <a:spcPts val="2659"/>
                </a:lnSpc>
              </a:pPr>
              <a:endParaRPr/>
            </a:p>
          </p:txBody>
        </p:sp>
      </p:grpSp>
      <p:grpSp>
        <p:nvGrpSpPr>
          <p:cNvPr id="21" name="Group 21"/>
          <p:cNvGrpSpPr/>
          <p:nvPr/>
        </p:nvGrpSpPr>
        <p:grpSpPr>
          <a:xfrm>
            <a:off x="12014128" y="3767165"/>
            <a:ext cx="6040958" cy="4675425"/>
            <a:chOff x="0" y="0"/>
            <a:chExt cx="1236496" cy="956991"/>
          </a:xfrm>
        </p:grpSpPr>
        <p:sp>
          <p:nvSpPr>
            <p:cNvPr id="22" name="Freeform 22"/>
            <p:cNvSpPr/>
            <p:nvPr/>
          </p:nvSpPr>
          <p:spPr>
            <a:xfrm>
              <a:off x="0" y="0"/>
              <a:ext cx="1236496" cy="956991"/>
            </a:xfrm>
            <a:custGeom>
              <a:avLst/>
              <a:gdLst/>
              <a:ahLst/>
              <a:cxnLst/>
              <a:rect l="l" t="t" r="r" b="b"/>
              <a:pathLst>
                <a:path w="1236496" h="956991">
                  <a:moveTo>
                    <a:pt x="64079" y="0"/>
                  </a:moveTo>
                  <a:lnTo>
                    <a:pt x="1172417" y="0"/>
                  </a:lnTo>
                  <a:cubicBezTo>
                    <a:pt x="1189412" y="0"/>
                    <a:pt x="1205711" y="6751"/>
                    <a:pt x="1217728" y="18768"/>
                  </a:cubicBezTo>
                  <a:cubicBezTo>
                    <a:pt x="1229745" y="30785"/>
                    <a:pt x="1236496" y="47084"/>
                    <a:pt x="1236496" y="64079"/>
                  </a:cubicBezTo>
                  <a:lnTo>
                    <a:pt x="1236496" y="892913"/>
                  </a:lnTo>
                  <a:cubicBezTo>
                    <a:pt x="1236496" y="928302"/>
                    <a:pt x="1207807" y="956991"/>
                    <a:pt x="1172417" y="956991"/>
                  </a:cubicBezTo>
                  <a:lnTo>
                    <a:pt x="64079" y="956991"/>
                  </a:lnTo>
                  <a:cubicBezTo>
                    <a:pt x="47084" y="956991"/>
                    <a:pt x="30785" y="950240"/>
                    <a:pt x="18768" y="938223"/>
                  </a:cubicBezTo>
                  <a:cubicBezTo>
                    <a:pt x="6751" y="926206"/>
                    <a:pt x="0" y="909907"/>
                    <a:pt x="0" y="892913"/>
                  </a:cubicBezTo>
                  <a:lnTo>
                    <a:pt x="0" y="64079"/>
                  </a:lnTo>
                  <a:cubicBezTo>
                    <a:pt x="0" y="47084"/>
                    <a:pt x="6751" y="30785"/>
                    <a:pt x="18768" y="18768"/>
                  </a:cubicBezTo>
                  <a:cubicBezTo>
                    <a:pt x="30785" y="6751"/>
                    <a:pt x="47084" y="0"/>
                    <a:pt x="64079" y="0"/>
                  </a:cubicBezTo>
                  <a:close/>
                </a:path>
              </a:pathLst>
            </a:custGeom>
            <a:gradFill rotWithShape="1">
              <a:gsLst>
                <a:gs pos="0">
                  <a:srgbClr val="FF00E6">
                    <a:alpha val="100000"/>
                  </a:srgbClr>
                </a:gs>
                <a:gs pos="100000">
                  <a:srgbClr val="60057F">
                    <a:alpha val="100000"/>
                  </a:srgbClr>
                </a:gs>
              </a:gsLst>
              <a:lin ang="2700000"/>
            </a:gradFill>
          </p:spPr>
        </p:sp>
        <p:sp>
          <p:nvSpPr>
            <p:cNvPr id="23" name="TextBox 23"/>
            <p:cNvSpPr txBox="1"/>
            <p:nvPr/>
          </p:nvSpPr>
          <p:spPr>
            <a:xfrm>
              <a:off x="0" y="-38100"/>
              <a:ext cx="1236496" cy="995091"/>
            </a:xfrm>
            <a:prstGeom prst="rect">
              <a:avLst/>
            </a:prstGeom>
          </p:spPr>
          <p:txBody>
            <a:bodyPr lIns="47086" tIns="47086" rIns="47086" bIns="47086" rtlCol="0" anchor="ctr"/>
            <a:lstStyle/>
            <a:p>
              <a:pPr algn="ctr">
                <a:lnSpc>
                  <a:spcPts val="2659"/>
                </a:lnSpc>
              </a:pPr>
              <a:endParaRPr/>
            </a:p>
          </p:txBody>
        </p:sp>
      </p:grpSp>
      <p:sp>
        <p:nvSpPr>
          <p:cNvPr id="24" name="TextBox 24"/>
          <p:cNvSpPr txBox="1"/>
          <p:nvPr/>
        </p:nvSpPr>
        <p:spPr>
          <a:xfrm>
            <a:off x="6143821" y="3887318"/>
            <a:ext cx="5754709" cy="4174272"/>
          </a:xfrm>
          <a:prstGeom prst="rect">
            <a:avLst/>
          </a:prstGeom>
        </p:spPr>
        <p:txBody>
          <a:bodyPr lIns="0" tIns="0" rIns="0" bIns="0" rtlCol="0" anchor="t">
            <a:spAutoFit/>
          </a:bodyPr>
          <a:lstStyle/>
          <a:p>
            <a:pPr algn="ctr">
              <a:lnSpc>
                <a:spcPts val="3021"/>
              </a:lnSpc>
            </a:pPr>
            <a:r>
              <a:rPr lang="en-US" sz="2158" b="1">
                <a:solidFill>
                  <a:srgbClr val="FFFFFF"/>
                </a:solidFill>
                <a:latin typeface="Canva Sans Bold"/>
                <a:ea typeface="Canva Sans Bold"/>
                <a:cs typeface="Canva Sans Bold"/>
                <a:sym typeface="Canva Sans Bold"/>
              </a:rPr>
              <a:t>Messages d'erreur clairs :</a:t>
            </a:r>
          </a:p>
          <a:p>
            <a:pPr marL="932069" lvl="2" indent="-310690" algn="ctr">
              <a:lnSpc>
                <a:spcPts val="3021"/>
              </a:lnSpc>
              <a:buFont typeface="Arial"/>
              <a:buChar char="⚬"/>
            </a:pPr>
            <a:r>
              <a:rPr lang="en-US" sz="2158" b="1">
                <a:solidFill>
                  <a:srgbClr val="FFFFFF"/>
                </a:solidFill>
                <a:latin typeface="Canva Sans Bold"/>
                <a:ea typeface="Canva Sans Bold"/>
                <a:cs typeface="Canva Sans Bold"/>
                <a:sym typeface="Canva Sans Bold"/>
              </a:rPr>
              <a:t>En cas d'entrée invalide, le code affiche des messages d'erreur explicites, tels que "Base invalide. Svp entrez 2, 10, ou 16" ou "Nombre invalide pour la base donnée. Essayez à nouveau Svp". Cela aide l'utilisateur à comprendre ce qui ne va pas et comment corriger son erreur.</a:t>
            </a:r>
          </a:p>
          <a:p>
            <a:pPr marL="466035" lvl="1" indent="-233017" algn="ctr">
              <a:lnSpc>
                <a:spcPts val="3021"/>
              </a:lnSpc>
              <a:spcBef>
                <a:spcPct val="0"/>
              </a:spcBef>
              <a:buFont typeface="Arial"/>
              <a:buChar char="•"/>
            </a:pPr>
            <a:endParaRPr lang="en-US" sz="2158" b="1">
              <a:solidFill>
                <a:srgbClr val="FFFFFF"/>
              </a:solidFill>
              <a:latin typeface="Canva Sans Bold"/>
              <a:ea typeface="Canva Sans Bold"/>
              <a:cs typeface="Canva Sans Bold"/>
              <a:sym typeface="Canva Sans Bold"/>
            </a:endParaRPr>
          </a:p>
        </p:txBody>
      </p:sp>
      <p:sp>
        <p:nvSpPr>
          <p:cNvPr id="25" name="TextBox 25"/>
          <p:cNvSpPr txBox="1"/>
          <p:nvPr/>
        </p:nvSpPr>
        <p:spPr>
          <a:xfrm>
            <a:off x="12037940" y="3998692"/>
            <a:ext cx="5754709" cy="3412272"/>
          </a:xfrm>
          <a:prstGeom prst="rect">
            <a:avLst/>
          </a:prstGeom>
        </p:spPr>
        <p:txBody>
          <a:bodyPr lIns="0" tIns="0" rIns="0" bIns="0" rtlCol="0" anchor="t">
            <a:spAutoFit/>
          </a:bodyPr>
          <a:lstStyle/>
          <a:p>
            <a:pPr algn="ctr">
              <a:lnSpc>
                <a:spcPts val="3021"/>
              </a:lnSpc>
            </a:pPr>
            <a:r>
              <a:rPr lang="en-US" sz="2158" b="1">
                <a:solidFill>
                  <a:srgbClr val="FFFFFF"/>
                </a:solidFill>
                <a:latin typeface="Canva Sans Bold"/>
                <a:ea typeface="Canva Sans Bold"/>
                <a:cs typeface="Canva Sans Bold"/>
                <a:sym typeface="Canva Sans Bold"/>
              </a:rPr>
              <a:t>Gestion des exceptions :</a:t>
            </a:r>
          </a:p>
          <a:p>
            <a:pPr marL="466035" lvl="1" indent="-233017" algn="ctr">
              <a:lnSpc>
                <a:spcPts val="3021"/>
              </a:lnSpc>
              <a:buFont typeface="Arial"/>
              <a:buChar char="•"/>
            </a:pPr>
            <a:r>
              <a:rPr lang="en-US" sz="2158" b="1">
                <a:solidFill>
                  <a:srgbClr val="FFFFFF"/>
                </a:solidFill>
                <a:latin typeface="Canva Sans Bold"/>
                <a:ea typeface="Canva Sans Bold"/>
                <a:cs typeface="Canva Sans Bold"/>
                <a:sym typeface="Canva Sans Bold"/>
              </a:rPr>
              <a:t>Lors de la conversion entre les bases, le code lève une exception ValueError si une conversion non prise en charge est tentée. Cela permet d'interrompre le processus et d'informer l'utilisateur que l'opération demandée n'est pas valide.</a:t>
            </a:r>
          </a:p>
          <a:p>
            <a:pPr marL="466035" lvl="1" indent="-233017" algn="ctr">
              <a:lnSpc>
                <a:spcPts val="3021"/>
              </a:lnSpc>
              <a:spcBef>
                <a:spcPct val="0"/>
              </a:spcBef>
              <a:buFont typeface="Arial"/>
              <a:buChar char="•"/>
            </a:pPr>
            <a:endParaRPr lang="en-US" sz="2158" b="1">
              <a:solidFill>
                <a:srgbClr val="FFFFFF"/>
              </a:solidFill>
              <a:latin typeface="Canva Sans Bold"/>
              <a:ea typeface="Canva Sans Bold"/>
              <a:cs typeface="Canva Sans Bold"/>
              <a:sym typeface="Canva Sans Bo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2262</Words>
  <Application>Microsoft Office PowerPoint</Application>
  <PresentationFormat>Personnalisé</PresentationFormat>
  <Paragraphs>229</Paragraphs>
  <Slides>9</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9</vt:i4>
      </vt:variant>
    </vt:vector>
  </HeadingPairs>
  <TitlesOfParts>
    <vt:vector size="18" baseType="lpstr">
      <vt:lpstr>Calibri</vt:lpstr>
      <vt:lpstr>Arial</vt:lpstr>
      <vt:lpstr>Poppins</vt:lpstr>
      <vt:lpstr>Poppins Bold</vt:lpstr>
      <vt:lpstr>Open Sans Bold</vt:lpstr>
      <vt:lpstr>Open Sans</vt:lpstr>
      <vt:lpstr>Canva Sans</vt:lpstr>
      <vt:lpstr>Canva Sans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dc:title>
  <dc:creator>gavetti</dc:creator>
  <cp:lastModifiedBy>gavetti</cp:lastModifiedBy>
  <cp:revision>4</cp:revision>
  <dcterms:created xsi:type="dcterms:W3CDTF">2006-08-16T00:00:00Z</dcterms:created>
  <dcterms:modified xsi:type="dcterms:W3CDTF">2024-11-19T08:31:23Z</dcterms:modified>
  <dc:identifier>DAGT6r1CBo4</dc:identifier>
</cp:coreProperties>
</file>

<file path=docProps/thumbnail.jpeg>
</file>